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7" r:id="rId2"/>
    <p:sldId id="258" r:id="rId3"/>
    <p:sldId id="293" r:id="rId4"/>
    <p:sldId id="259" r:id="rId5"/>
    <p:sldId id="285" r:id="rId6"/>
    <p:sldId id="256" r:id="rId7"/>
    <p:sldId id="260" r:id="rId8"/>
    <p:sldId id="261" r:id="rId9"/>
    <p:sldId id="263" r:id="rId10"/>
    <p:sldId id="262" r:id="rId11"/>
    <p:sldId id="268" r:id="rId12"/>
    <p:sldId id="284" r:id="rId13"/>
    <p:sldId id="264" r:id="rId14"/>
    <p:sldId id="287" r:id="rId15"/>
    <p:sldId id="288" r:id="rId16"/>
    <p:sldId id="289" r:id="rId17"/>
    <p:sldId id="290" r:id="rId18"/>
    <p:sldId id="291" r:id="rId19"/>
    <p:sldId id="286" r:id="rId20"/>
    <p:sldId id="295" r:id="rId21"/>
    <p:sldId id="269" r:id="rId22"/>
    <p:sldId id="265" r:id="rId23"/>
    <p:sldId id="270" r:id="rId24"/>
    <p:sldId id="294" r:id="rId25"/>
    <p:sldId id="297" r:id="rId26"/>
    <p:sldId id="267" r:id="rId27"/>
    <p:sldId id="271" r:id="rId28"/>
    <p:sldId id="280" r:id="rId29"/>
    <p:sldId id="281" r:id="rId30"/>
    <p:sldId id="282" r:id="rId31"/>
    <p:sldId id="283" r:id="rId32"/>
    <p:sldId id="276" r:id="rId33"/>
    <p:sldId id="296" r:id="rId34"/>
    <p:sldId id="292" r:id="rId35"/>
    <p:sldId id="277" r:id="rId36"/>
    <p:sldId id="278"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94" y="2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519D65-3ADB-4D00-807F-0AC05D9405A9}" type="datetimeFigureOut">
              <a:rPr lang="en-US" smtClean="0"/>
              <a:pPr/>
              <a:t>9/25/2015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D3B17D-CCD0-4EF0-95E1-8D15AD7B9446}" type="slidenum">
              <a:rPr lang="en-US" smtClean="0"/>
              <a:pPr/>
              <a:t>‹#›</a:t>
            </a:fld>
            <a:endParaRPr lang="en-US"/>
          </a:p>
        </p:txBody>
      </p:sp>
    </p:spTree>
    <p:extLst>
      <p:ext uri="{BB962C8B-B14F-4D97-AF65-F5344CB8AC3E}">
        <p14:creationId xmlns:p14="http://schemas.microsoft.com/office/powerpoint/2010/main" val="1999123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867136-8AD2-4CFC-B260-9718C461B3A8}" type="slidenum">
              <a:rPr lang="en-US"/>
              <a:pPr/>
              <a:t>11</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r>
              <a:rPr lang="en-US"/>
              <a:t>Picture looks like a joystick on its side to show relative readings as the stick is moved back and forth.</a:t>
            </a:r>
          </a:p>
          <a:p>
            <a:endParaRPr lang="en-US"/>
          </a:p>
          <a:p>
            <a:r>
              <a:rPr lang="en-US"/>
              <a:t>P1_y is the software variable assigned to joystick 1 y direction (forward and backward)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6DF587-E8BE-4317-96CE-E33FEE79CFF2}" type="slidenum">
              <a:rPr lang="en-US"/>
              <a:pPr/>
              <a:t>21</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r>
              <a:rPr lang="en-US"/>
              <a:t>The speed controller will allow the RC to be able to control the voltage to the motor.   It controls the direction and speed of the motor by controlling the  direction and voltage amount to the motor.  Use the water valve explanation again.</a:t>
            </a:r>
          </a:p>
          <a:p>
            <a:r>
              <a:rPr lang="en-US"/>
              <a:t>Describe pwm as a on-off switch that is used to control the output because the RC is a digital device.  Use example of accelerator pedal in a car.  If we drove the car by pulsing the pedal all the way down and releasing in the right frequency and amount of time all the way down and released, we could control the vehicle speed.  Increasing speed means the time of the pedal on the floor is longer than previously.</a:t>
            </a:r>
          </a:p>
          <a:p>
            <a:r>
              <a:rPr lang="en-US"/>
              <a:t>The software value or 0 to 255 tells the speed controller the amount of desired on time of the pedal.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C7A2EC-28CD-4E27-977D-60B82127A94A}" type="slidenum">
              <a:rPr lang="en-US"/>
              <a:pPr/>
              <a:t>23</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r>
              <a:rPr lang="en-US"/>
              <a:t>Explain functions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6FB9A5-DF65-40DE-913B-65C64C263AAA}" type="slidenum">
              <a:rPr lang="en-US"/>
              <a:pPr/>
              <a:t>28</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r>
              <a:rPr lang="en-US"/>
              <a:t>Explain functions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8D8F75-A98E-4A39-8086-146EBB916A69}" type="slidenum">
              <a:rPr lang="en-US"/>
              <a:pPr/>
              <a:t>29</a:t>
            </a:fld>
            <a:endParaRPr lang="en-US"/>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r>
              <a:rPr lang="en-US"/>
              <a:t>Explain the outputs of the spike based on the inputs from the RC.</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B5F805-03CB-4886-9B65-B824D6630A09}" type="slidenum">
              <a:rPr lang="en-US"/>
              <a:pPr/>
              <a:t>30</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r>
              <a:rPr lang="en-US"/>
              <a:t>Not to confuse people but to help better explain the functions of the spike.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9C61F8-8409-478C-AA8A-9BCAED7882BF}" type="slidenum">
              <a:rPr lang="en-US"/>
              <a:pPr/>
              <a:t>31</a:t>
            </a:fld>
            <a:endParaRPr lang="en-US"/>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r>
              <a:rPr lang="en-US"/>
              <a:t>A few slides to talk about the controls for the pneumatics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FFBCE6BC-AAED-46C7-BC1E-961123B0F84D}" type="datetimeFigureOut">
              <a:rPr lang="en-US" smtClean="0"/>
              <a:pPr/>
              <a:t>9/25/2015</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52C554C7-B706-4484-AAF5-E36FEA34BE28}"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FBCE6BC-AAED-46C7-BC1E-961123B0F84D}" type="datetimeFigureOut">
              <a:rPr lang="en-US" smtClean="0"/>
              <a:pPr/>
              <a:t>9/25/2015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C554C7-B706-4484-AAF5-E36FEA34BE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FBCE6BC-AAED-46C7-BC1E-961123B0F84D}" type="datetimeFigureOut">
              <a:rPr lang="en-US" smtClean="0"/>
              <a:pPr/>
              <a:t>9/25/2015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C554C7-B706-4484-AAF5-E36FEA34BE2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19812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1981200" cy="476250"/>
          </a:xfrm>
        </p:spPr>
        <p:txBody>
          <a:bodyPr/>
          <a:lstStyle>
            <a:lvl1pPr>
              <a:defRPr/>
            </a:lvl1pPr>
          </a:lstStyle>
          <a:p>
            <a:fld id="{992EC724-756F-43F4-B886-76F215AECB98}" type="slidenum">
              <a:rPr lang="en-US"/>
              <a:pPr/>
              <a:t>‹#›</a:t>
            </a:fld>
            <a:endParaRPr lang="en-US"/>
          </a:p>
        </p:txBody>
      </p:sp>
    </p:spTree>
    <p:extLst>
      <p:ext uri="{BB962C8B-B14F-4D97-AF65-F5344CB8AC3E}">
        <p14:creationId xmlns:p14="http://schemas.microsoft.com/office/powerpoint/2010/main" val="1852026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66738" y="304800"/>
            <a:ext cx="8008937"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09600" y="6245225"/>
            <a:ext cx="19812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1981200" cy="476250"/>
          </a:xfrm>
        </p:spPr>
        <p:txBody>
          <a:bodyPr/>
          <a:lstStyle>
            <a:lvl1pPr>
              <a:defRPr/>
            </a:lvl1pPr>
          </a:lstStyle>
          <a:p>
            <a:fld id="{64A08824-50CD-4372-8F69-05EDF2249449}" type="slidenum">
              <a:rPr lang="en-US"/>
              <a:pPr/>
              <a:t>‹#›</a:t>
            </a:fld>
            <a:endParaRPr lang="en-US"/>
          </a:p>
        </p:txBody>
      </p:sp>
    </p:spTree>
    <p:extLst>
      <p:ext uri="{BB962C8B-B14F-4D97-AF65-F5344CB8AC3E}">
        <p14:creationId xmlns:p14="http://schemas.microsoft.com/office/powerpoint/2010/main" val="3407274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800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6738" y="3962400"/>
            <a:ext cx="800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19812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1981200" cy="476250"/>
          </a:xfrm>
        </p:spPr>
        <p:txBody>
          <a:bodyPr/>
          <a:lstStyle>
            <a:lvl1pPr>
              <a:defRPr/>
            </a:lvl1pPr>
          </a:lstStyle>
          <a:p>
            <a:fld id="{C1BBEB35-318C-4266-82BF-0043053A3338}" type="slidenum">
              <a:rPr lang="en-US"/>
              <a:pPr/>
              <a:t>‹#›</a:t>
            </a:fld>
            <a:endParaRPr lang="en-US"/>
          </a:p>
        </p:txBody>
      </p:sp>
    </p:spTree>
    <p:extLst>
      <p:ext uri="{BB962C8B-B14F-4D97-AF65-F5344CB8AC3E}">
        <p14:creationId xmlns:p14="http://schemas.microsoft.com/office/powerpoint/2010/main" val="1004067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FBCE6BC-AAED-46C7-BC1E-961123B0F84D}" type="datetimeFigureOut">
              <a:rPr lang="en-US" smtClean="0"/>
              <a:pPr/>
              <a:t>9/25/2015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C554C7-B706-4484-AAF5-E36FEA34BE2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FBCE6BC-AAED-46C7-BC1E-961123B0F84D}" type="datetimeFigureOut">
              <a:rPr lang="en-US" smtClean="0"/>
              <a:pPr/>
              <a:t>9/25/2015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C554C7-B706-4484-AAF5-E36FEA34BE28}"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FBCE6BC-AAED-46C7-BC1E-961123B0F84D}" type="datetimeFigureOut">
              <a:rPr lang="en-US" smtClean="0"/>
              <a:pPr/>
              <a:t>9/25/2015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2C554C7-B706-4484-AAF5-E36FEA34BE2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FBCE6BC-AAED-46C7-BC1E-961123B0F84D}" type="datetimeFigureOut">
              <a:rPr lang="en-US" smtClean="0"/>
              <a:pPr/>
              <a:t>9/25/2015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2C554C7-B706-4484-AAF5-E36FEA34BE2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FBCE6BC-AAED-46C7-BC1E-961123B0F84D}" type="datetimeFigureOut">
              <a:rPr lang="en-US" smtClean="0"/>
              <a:pPr/>
              <a:t>9/25/2015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2C554C7-B706-4484-AAF5-E36FEA34BE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FFBCE6BC-AAED-46C7-BC1E-961123B0F84D}" type="datetimeFigureOut">
              <a:rPr lang="en-US" smtClean="0"/>
              <a:pPr/>
              <a:t>9/25/2015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2C554C7-B706-4484-AAF5-E36FEA34BE28}"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FBCE6BC-AAED-46C7-BC1E-961123B0F84D}" type="datetimeFigureOut">
              <a:rPr lang="en-US" smtClean="0"/>
              <a:pPr/>
              <a:t>9/25/2015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2C554C7-B706-4484-AAF5-E36FEA34BE2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FFBCE6BC-AAED-46C7-BC1E-961123B0F84D}" type="datetimeFigureOut">
              <a:rPr lang="en-US" smtClean="0"/>
              <a:pPr/>
              <a:t>9/25/2015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2C554C7-B706-4484-AAF5-E36FEA34BE28}"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FBCE6BC-AAED-46C7-BC1E-961123B0F84D}" type="datetimeFigureOut">
              <a:rPr lang="en-US" smtClean="0"/>
              <a:pPr/>
              <a:t>9/25/2015</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2C554C7-B706-4484-AAF5-E36FEA34BE28}"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vexforum.com/wiki/index" TargetMode="External"/><Relationship Id="rId2" Type="http://schemas.openxmlformats.org/officeDocument/2006/relationships/hyperlink" Target="http://www.usfirst.org/" TargetMode="External"/><Relationship Id="rId1" Type="http://schemas.openxmlformats.org/officeDocument/2006/relationships/slideLayout" Target="../slideLayouts/slideLayout2.xml"/><Relationship Id="rId4" Type="http://schemas.openxmlformats.org/officeDocument/2006/relationships/hyperlink" Target="http://www.chiefdelphi.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vexforum.com/wiki/images/3/33/VEXnet_Joystick.jpg"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219200" y="274638"/>
            <a:ext cx="7714488" cy="2087562"/>
          </a:xfrm>
        </p:spPr>
        <p:txBody>
          <a:bodyPr>
            <a:normAutofit/>
          </a:bodyPr>
          <a:lstStyle/>
          <a:p>
            <a:r>
              <a:rPr lang="en-US" dirty="0"/>
              <a:t>E</a:t>
            </a:r>
            <a:r>
              <a:rPr lang="en-US" dirty="0" smtClean="0"/>
              <a:t>lectrical and </a:t>
            </a:r>
            <a:r>
              <a:rPr lang="en-US" dirty="0"/>
              <a:t>Controls Workshop – The Basics</a:t>
            </a:r>
          </a:p>
        </p:txBody>
      </p:sp>
      <p:sp>
        <p:nvSpPr>
          <p:cNvPr id="4" name="Content Placeholder 3"/>
          <p:cNvSpPr>
            <a:spLocks noGrp="1"/>
          </p:cNvSpPr>
          <p:nvPr>
            <p:ph idx="1"/>
          </p:nvPr>
        </p:nvSpPr>
        <p:spPr>
          <a:xfrm>
            <a:off x="1447800" y="2514600"/>
            <a:ext cx="7086600" cy="3733800"/>
          </a:xfrm>
        </p:spPr>
        <p:txBody>
          <a:bodyPr/>
          <a:lstStyle/>
          <a:p>
            <a:pPr marL="82296" indent="0" algn="ctr">
              <a:buNone/>
            </a:pPr>
            <a:r>
              <a:rPr lang="en-US" b="1" dirty="0" smtClean="0"/>
              <a:t>Mike McIntyre &amp; </a:t>
            </a:r>
            <a:r>
              <a:rPr lang="en-US" b="1" dirty="0" err="1" smtClean="0"/>
              <a:t>Rahamath</a:t>
            </a:r>
            <a:r>
              <a:rPr lang="en-US" b="1" dirty="0" smtClean="0"/>
              <a:t> </a:t>
            </a:r>
            <a:r>
              <a:rPr lang="en-US" b="1" dirty="0" err="1" smtClean="0"/>
              <a:t>Shaik</a:t>
            </a:r>
            <a:endParaRPr lang="en-US" b="1" dirty="0" smtClean="0"/>
          </a:p>
          <a:p>
            <a:pPr marL="82296" indent="0">
              <a:buNone/>
            </a:pPr>
            <a:endParaRPr lang="en-US" dirty="0" smtClean="0"/>
          </a:p>
          <a:p>
            <a:pPr marL="82296" indent="0" algn="ctr">
              <a:buNone/>
            </a:pPr>
            <a:r>
              <a:rPr lang="en-US" dirty="0" smtClean="0"/>
              <a:t>September 26, 2015</a:t>
            </a:r>
          </a:p>
          <a:p>
            <a:pPr marL="82296" indent="0" algn="ctr">
              <a:buNone/>
            </a:pPr>
            <a:endParaRPr lang="en-US" dirty="0" smtClean="0"/>
          </a:p>
          <a:p>
            <a:pPr marL="82296" indent="0" algn="ctr">
              <a:buNone/>
            </a:pPr>
            <a:r>
              <a:rPr lang="en-US" dirty="0"/>
              <a:t>(</a:t>
            </a:r>
            <a:r>
              <a:rPr lang="en-US" dirty="0" smtClean="0"/>
              <a:t>with props to Tom </a:t>
            </a:r>
            <a:r>
              <a:rPr lang="en-US" dirty="0" err="1" smtClean="0"/>
              <a:t>Barch</a:t>
            </a:r>
            <a:r>
              <a:rPr lang="en-US" dirty="0" smtClean="0"/>
              <a:t>!)</a:t>
            </a:r>
            <a:endParaRPr lang="en-US" dirty="0"/>
          </a:p>
        </p:txBody>
      </p:sp>
    </p:spTree>
    <p:extLst>
      <p:ext uri="{BB962C8B-B14F-4D97-AF65-F5344CB8AC3E}">
        <p14:creationId xmlns:p14="http://schemas.microsoft.com/office/powerpoint/2010/main" val="32082969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VEXnet</a:t>
            </a:r>
            <a:r>
              <a:rPr lang="en-US" dirty="0" smtClean="0"/>
              <a:t> Joystick</a:t>
            </a:r>
            <a:endParaRPr lang="en-US" dirty="0"/>
          </a:p>
        </p:txBody>
      </p:sp>
      <p:sp>
        <p:nvSpPr>
          <p:cNvPr id="3" name="Content Placeholder 2"/>
          <p:cNvSpPr>
            <a:spLocks noGrp="1"/>
          </p:cNvSpPr>
          <p:nvPr>
            <p:ph idx="1"/>
          </p:nvPr>
        </p:nvSpPr>
        <p:spPr/>
        <p:txBody>
          <a:bodyPr>
            <a:normAutofit fontScale="92500" lnSpcReduction="10000"/>
          </a:bodyPr>
          <a:lstStyle/>
          <a:p>
            <a:pPr>
              <a:lnSpc>
                <a:spcPct val="90000"/>
              </a:lnSpc>
            </a:pPr>
            <a:r>
              <a:rPr lang="en-US" dirty="0"/>
              <a:t>The joystick consists of two potentiometers mounted to a stick that vary as the stick is moved along its axis.</a:t>
            </a:r>
          </a:p>
          <a:p>
            <a:pPr>
              <a:lnSpc>
                <a:spcPct val="90000"/>
              </a:lnSpc>
            </a:pPr>
            <a:r>
              <a:rPr lang="en-US" dirty="0"/>
              <a:t>One potentiometer is mounted in the x axis or left – right direction and the other is mounted in the y axis or forward – backward direction.</a:t>
            </a:r>
          </a:p>
          <a:p>
            <a:pPr>
              <a:lnSpc>
                <a:spcPct val="90000"/>
              </a:lnSpc>
            </a:pPr>
            <a:r>
              <a:rPr lang="en-US" dirty="0"/>
              <a:t>As the potentiometer moves from one extreme to the other, the operator interface reads the voltage from 0 to 5 volts.</a:t>
            </a:r>
          </a:p>
          <a:p>
            <a:pPr>
              <a:lnSpc>
                <a:spcPct val="90000"/>
              </a:lnSpc>
            </a:pPr>
            <a:r>
              <a:rPr lang="en-US" dirty="0"/>
              <a:t>This voltage is broken into an 8 byte variable that ranges from 0 (0 volts) to 254 (5 volts).</a:t>
            </a:r>
          </a:p>
          <a:p>
            <a:endParaRPr lang="en-US" dirty="0"/>
          </a:p>
        </p:txBody>
      </p:sp>
    </p:spTree>
    <p:extLst>
      <p:ext uri="{BB962C8B-B14F-4D97-AF65-F5344CB8AC3E}">
        <p14:creationId xmlns:p14="http://schemas.microsoft.com/office/powerpoint/2010/main" val="32676194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t>Joystick - continued</a:t>
            </a:r>
          </a:p>
        </p:txBody>
      </p:sp>
      <p:sp>
        <p:nvSpPr>
          <p:cNvPr id="94213" name="Rectangle 5"/>
          <p:cNvSpPr>
            <a:spLocks noGrp="1" noChangeArrowheads="1"/>
          </p:cNvSpPr>
          <p:nvPr>
            <p:ph type="body" sz="half" idx="2"/>
          </p:nvPr>
        </p:nvSpPr>
        <p:spPr/>
        <p:txBody>
          <a:bodyPr/>
          <a:lstStyle/>
          <a:p>
            <a:r>
              <a:rPr lang="en-US" sz="2200"/>
              <a:t>Full forward in the y axis will result in p1_y = 254.</a:t>
            </a:r>
          </a:p>
          <a:p>
            <a:endParaRPr lang="en-US" sz="2200"/>
          </a:p>
          <a:p>
            <a:r>
              <a:rPr lang="en-US" sz="2200"/>
              <a:t>When the joystick is in the center, it reads 127.</a:t>
            </a:r>
          </a:p>
          <a:p>
            <a:endParaRPr lang="en-US" sz="2200"/>
          </a:p>
          <a:p>
            <a:endParaRPr lang="en-US" sz="2200"/>
          </a:p>
          <a:p>
            <a:r>
              <a:rPr lang="en-US" sz="2200"/>
              <a:t>Full backward would read 0</a:t>
            </a:r>
          </a:p>
        </p:txBody>
      </p:sp>
      <p:pic>
        <p:nvPicPr>
          <p:cNvPr id="94220" name="Picture 1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066800" y="2362200"/>
            <a:ext cx="3924300" cy="3409950"/>
          </a:xfr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413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4191000" cy="2514600"/>
          </a:xfrm>
        </p:spPr>
        <p:txBody>
          <a:bodyPr>
            <a:normAutofit/>
          </a:bodyPr>
          <a:lstStyle/>
          <a:p>
            <a:pPr algn="ctr"/>
            <a:r>
              <a:rPr lang="en-US" dirty="0" smtClean="0"/>
              <a:t>Calibrating the</a:t>
            </a:r>
            <a:br>
              <a:rPr lang="en-US" dirty="0" smtClean="0"/>
            </a:br>
            <a:r>
              <a:rPr lang="en-US" dirty="0" smtClean="0"/>
              <a:t>Joystick</a:t>
            </a:r>
            <a:endParaRPr lang="en-US" dirty="0"/>
          </a:p>
        </p:txBody>
      </p:sp>
      <p:sp>
        <p:nvSpPr>
          <p:cNvPr id="3" name="Content Placeholder 2"/>
          <p:cNvSpPr>
            <a:spLocks noGrp="1"/>
          </p:cNvSpPr>
          <p:nvPr>
            <p:ph sz="half" idx="1"/>
          </p:nvPr>
        </p:nvSpPr>
        <p:spPr>
          <a:xfrm>
            <a:off x="5029200" y="304800"/>
            <a:ext cx="3886200" cy="6248400"/>
          </a:xfrm>
        </p:spPr>
        <p:txBody>
          <a:bodyPr>
            <a:normAutofit fontScale="25000" lnSpcReduction="20000"/>
          </a:bodyPr>
          <a:lstStyle/>
          <a:p>
            <a:pPr marL="82296" indent="0" algn="ctr">
              <a:buNone/>
            </a:pPr>
            <a:r>
              <a:rPr lang="en-US" sz="4800" b="1" u="sng" dirty="0">
                <a:latin typeface="BellGothicBT-Black"/>
              </a:rPr>
              <a:t>Calibrate a VEX Joystick</a:t>
            </a:r>
          </a:p>
          <a:p>
            <a:pPr marL="82296" indent="0">
              <a:buNone/>
            </a:pPr>
            <a:r>
              <a:rPr lang="en-US" sz="4000" b="1" dirty="0">
                <a:latin typeface="BellGothicBT-Roman"/>
              </a:rPr>
              <a:t>1. The Joystick must be “Linked” to the Cortex Microcontroller using the </a:t>
            </a:r>
            <a:r>
              <a:rPr lang="en-US" sz="4000" b="1" dirty="0" err="1">
                <a:latin typeface="BellGothicBT-Roman"/>
              </a:rPr>
              <a:t>VEXnet</a:t>
            </a:r>
            <a:r>
              <a:rPr lang="en-US" sz="4000" b="1" dirty="0">
                <a:latin typeface="BellGothicBT-Roman"/>
              </a:rPr>
              <a:t> Keys.</a:t>
            </a:r>
          </a:p>
          <a:p>
            <a:pPr marL="82296" indent="0">
              <a:buNone/>
            </a:pPr>
            <a:r>
              <a:rPr lang="en-US" sz="4000" b="1" dirty="0">
                <a:latin typeface="BellGothicBT-Roman"/>
              </a:rPr>
              <a:t>2. Hold the “6U” Back Switch depressed.</a:t>
            </a:r>
          </a:p>
          <a:p>
            <a:pPr marL="82296" indent="0">
              <a:buNone/>
            </a:pPr>
            <a:r>
              <a:rPr lang="en-US" sz="4000" b="1" dirty="0">
                <a:latin typeface="BellGothicBT-Roman"/>
              </a:rPr>
              <a:t>3. While the “6U” Back Switch is depressed, use a small Allen Wrench (1/16” or smaller) or similar small straight tool to</a:t>
            </a:r>
          </a:p>
          <a:p>
            <a:pPr marL="82296" indent="0">
              <a:buNone/>
            </a:pPr>
            <a:r>
              <a:rPr lang="en-US" sz="4000" b="1" dirty="0">
                <a:latin typeface="BellGothicBT-Roman"/>
              </a:rPr>
              <a:t>depress and hold the CONFIG Switch.</a:t>
            </a:r>
          </a:p>
          <a:p>
            <a:pPr marL="82296" indent="0">
              <a:buNone/>
            </a:pPr>
            <a:r>
              <a:rPr lang="en-US" sz="4000" b="1" dirty="0">
                <a:latin typeface="BellGothicBT-Roman"/>
              </a:rPr>
              <a:t>4. Hold both Switches depressed until you see the Joystick LED Flash RED and GREEN – you can now release </a:t>
            </a:r>
            <a:r>
              <a:rPr lang="en-US" sz="4000" b="1" dirty="0" smtClean="0">
                <a:latin typeface="BellGothicBT-Roman"/>
              </a:rPr>
              <a:t>both Switches</a:t>
            </a:r>
            <a:r>
              <a:rPr lang="en-US" sz="4000" b="1" dirty="0">
                <a:latin typeface="BellGothicBT-Roman"/>
              </a:rPr>
              <a:t>.</a:t>
            </a:r>
          </a:p>
          <a:p>
            <a:pPr marL="82296" indent="0">
              <a:buNone/>
            </a:pPr>
            <a:r>
              <a:rPr lang="en-US" sz="4000" b="1" dirty="0" smtClean="0">
                <a:latin typeface="BellGothicBT-Roman"/>
              </a:rPr>
              <a:t>   a</a:t>
            </a:r>
            <a:r>
              <a:rPr lang="en-US" sz="4000" b="1" dirty="0">
                <a:latin typeface="BellGothicBT-Roman"/>
              </a:rPr>
              <a:t>. There is a 10 second time limit to complete the following steps 5 and 6.</a:t>
            </a:r>
          </a:p>
          <a:p>
            <a:pPr marL="82296" indent="0">
              <a:buNone/>
            </a:pPr>
            <a:r>
              <a:rPr lang="en-US" sz="4000" b="1" dirty="0">
                <a:latin typeface="BellGothicBT-Roman"/>
              </a:rPr>
              <a:t>5. Now move both Joystick Pots to the maximum position desired in all 4 directions – Up, Back, Left, and Right.</a:t>
            </a:r>
          </a:p>
          <a:p>
            <a:pPr marL="82296" indent="0">
              <a:buNone/>
            </a:pPr>
            <a:r>
              <a:rPr lang="en-US" sz="4000" b="1" dirty="0" smtClean="0">
                <a:latin typeface="BellGothicBT-Roman"/>
              </a:rPr>
              <a:t>   a</a:t>
            </a:r>
            <a:r>
              <a:rPr lang="en-US" sz="4000" b="1" dirty="0">
                <a:latin typeface="BellGothicBT-Roman"/>
              </a:rPr>
              <a:t>. If a movement is not detected in all 4 directions, a timeout will occur after about 10 seconds and the Cal Mode will be</a:t>
            </a:r>
          </a:p>
          <a:p>
            <a:pPr marL="82296" indent="0">
              <a:buNone/>
            </a:pPr>
            <a:r>
              <a:rPr lang="en-US" sz="4000" b="1" dirty="0">
                <a:latin typeface="BellGothicBT-Roman"/>
              </a:rPr>
              <a:t>discontinued and the </a:t>
            </a:r>
            <a:r>
              <a:rPr lang="en-US" sz="4000" b="1" dirty="0" err="1">
                <a:latin typeface="BellGothicBT-Roman"/>
              </a:rPr>
              <a:t>VEXnet</a:t>
            </a:r>
            <a:r>
              <a:rPr lang="en-US" sz="4000" b="1" dirty="0">
                <a:latin typeface="BellGothicBT-Roman"/>
              </a:rPr>
              <a:t> LED will briefly Flash Red.</a:t>
            </a:r>
          </a:p>
          <a:p>
            <a:pPr marL="82296" indent="0">
              <a:buNone/>
            </a:pPr>
            <a:r>
              <a:rPr lang="en-US" sz="4000" b="1" dirty="0" smtClean="0">
                <a:latin typeface="BellGothicBT-Roman"/>
              </a:rPr>
              <a:t>   b</a:t>
            </a:r>
            <a:r>
              <a:rPr lang="en-US" sz="4000" b="1" dirty="0">
                <a:latin typeface="BellGothicBT-Roman"/>
              </a:rPr>
              <a:t>. The Joystick LED will continue to Flash RED and GREEN during the calibration process.</a:t>
            </a:r>
          </a:p>
          <a:p>
            <a:pPr marL="82296" indent="0">
              <a:buNone/>
            </a:pPr>
            <a:r>
              <a:rPr lang="en-US" sz="4000" b="1" dirty="0">
                <a:latin typeface="BellGothicBT-Roman"/>
              </a:rPr>
              <a:t>6. After movement is detected in all 4 directions, the Joystick LED will be ON and Solid GREEN.</a:t>
            </a:r>
          </a:p>
          <a:p>
            <a:pPr marL="82296" indent="0">
              <a:buNone/>
            </a:pPr>
            <a:r>
              <a:rPr lang="en-US" sz="4000" b="1" dirty="0" smtClean="0">
                <a:latin typeface="BellGothicBT-Roman"/>
              </a:rPr>
              <a:t>   a</a:t>
            </a:r>
            <a:r>
              <a:rPr lang="en-US" sz="4000" b="1" dirty="0">
                <a:latin typeface="BellGothicBT-Roman"/>
              </a:rPr>
              <a:t>. To “Save” the Calibration, depress and release the “8U” Top Switch Button.</a:t>
            </a:r>
          </a:p>
          <a:p>
            <a:pPr marL="82296" indent="0">
              <a:buNone/>
            </a:pPr>
            <a:r>
              <a:rPr lang="en-US" sz="4000" b="1" dirty="0" smtClean="0">
                <a:latin typeface="BellGothicBT-Roman"/>
              </a:rPr>
              <a:t>   b</a:t>
            </a:r>
            <a:r>
              <a:rPr lang="en-US" sz="4000" b="1" dirty="0">
                <a:latin typeface="BellGothicBT-Roman"/>
              </a:rPr>
              <a:t>. If the calibration is accepted and Saved, the Joystick LED will start Flashing Fast GREEN for a few seconds.</a:t>
            </a:r>
          </a:p>
          <a:p>
            <a:pPr marL="82296" indent="0">
              <a:buNone/>
            </a:pPr>
            <a:r>
              <a:rPr lang="en-US" sz="4000" b="1" dirty="0" smtClean="0">
                <a:latin typeface="BellGothicBT-Roman"/>
              </a:rPr>
              <a:t>   c</a:t>
            </a:r>
            <a:r>
              <a:rPr lang="en-US" sz="4000" b="1" dirty="0">
                <a:latin typeface="BellGothicBT-Roman"/>
              </a:rPr>
              <a:t>. If the Calibration is not Saved, a timeout will occur after about 10 seconds and the Cal Mode will be discontinued and</a:t>
            </a:r>
          </a:p>
          <a:p>
            <a:pPr marL="82296" indent="0">
              <a:buNone/>
            </a:pPr>
            <a:r>
              <a:rPr lang="en-US" sz="4000" b="1" dirty="0">
                <a:latin typeface="BellGothicBT-Roman"/>
              </a:rPr>
              <a:t>the </a:t>
            </a:r>
            <a:r>
              <a:rPr lang="en-US" sz="4000" b="1" dirty="0" err="1">
                <a:latin typeface="BellGothicBT-Roman"/>
              </a:rPr>
              <a:t>VEXnet</a:t>
            </a:r>
            <a:r>
              <a:rPr lang="en-US" sz="4000" b="1" dirty="0">
                <a:latin typeface="BellGothicBT-Roman"/>
              </a:rPr>
              <a:t> LED will briefly Flash Red.</a:t>
            </a:r>
          </a:p>
          <a:p>
            <a:pPr marL="82296" indent="0">
              <a:buNone/>
            </a:pPr>
            <a:r>
              <a:rPr lang="en-US" sz="4000" b="1" dirty="0" smtClean="0">
                <a:latin typeface="BellGothicBT-Roman"/>
              </a:rPr>
              <a:t>   d</a:t>
            </a:r>
            <a:r>
              <a:rPr lang="en-US" sz="4000" b="1" dirty="0">
                <a:latin typeface="BellGothicBT-Roman"/>
              </a:rPr>
              <a:t>. To cancel a calibration, depress and release the “7U” Top Switch Button. The Cal Mode will be discontinued and </a:t>
            </a:r>
            <a:r>
              <a:rPr lang="en-US" sz="4000" b="1" dirty="0" smtClean="0">
                <a:latin typeface="BellGothicBT-Roman"/>
              </a:rPr>
              <a:t>the </a:t>
            </a:r>
            <a:r>
              <a:rPr lang="en-US" sz="4000" b="1" dirty="0" err="1" smtClean="0">
                <a:latin typeface="BellGothicBT-Roman"/>
              </a:rPr>
              <a:t>VEXnet</a:t>
            </a:r>
            <a:r>
              <a:rPr lang="en-US" sz="4000" b="1" dirty="0" smtClean="0">
                <a:latin typeface="BellGothicBT-Roman"/>
              </a:rPr>
              <a:t> </a:t>
            </a:r>
            <a:r>
              <a:rPr lang="en-US" sz="4000" b="1" dirty="0">
                <a:latin typeface="BellGothicBT-Roman"/>
              </a:rPr>
              <a:t>LED will briefly Flash Red.</a:t>
            </a:r>
          </a:p>
          <a:p>
            <a:pPr marL="82296" indent="0">
              <a:buNone/>
            </a:pPr>
            <a:r>
              <a:rPr lang="en-US" sz="4000" b="1" dirty="0" smtClean="0">
                <a:latin typeface="BellGothicBT-Roman"/>
              </a:rPr>
              <a:t>   e</a:t>
            </a:r>
            <a:r>
              <a:rPr lang="en-US" sz="4000" b="1" dirty="0">
                <a:latin typeface="BellGothicBT-Roman"/>
              </a:rPr>
              <a:t>. If the Cal Mode is discontinued or saved, the Joystick LEDs will resume their normal function after the </a:t>
            </a:r>
            <a:r>
              <a:rPr lang="en-US" sz="4000" b="1" dirty="0" err="1">
                <a:latin typeface="BellGothicBT-Roman"/>
              </a:rPr>
              <a:t>VEXnet</a:t>
            </a:r>
            <a:r>
              <a:rPr lang="en-US" sz="4000" b="1" dirty="0">
                <a:latin typeface="BellGothicBT-Roman"/>
              </a:rPr>
              <a:t> </a:t>
            </a:r>
            <a:r>
              <a:rPr lang="en-US" sz="4000" b="1" dirty="0" smtClean="0">
                <a:latin typeface="BellGothicBT-Roman"/>
              </a:rPr>
              <a:t>LED briefly </a:t>
            </a:r>
            <a:r>
              <a:rPr lang="en-US" sz="4000" b="1" dirty="0">
                <a:latin typeface="BellGothicBT-Roman"/>
              </a:rPr>
              <a:t>Flashes.</a:t>
            </a:r>
          </a:p>
          <a:p>
            <a:pPr marL="82296" indent="0">
              <a:buNone/>
            </a:pPr>
            <a:r>
              <a:rPr lang="en-US" sz="4000" b="1" dirty="0">
                <a:latin typeface="BellGothicBT-Roman"/>
              </a:rPr>
              <a:t>7. If Joystick Master Firmware is downloaded into the Joystick, the Joystick will need to be re-calibrated.</a:t>
            </a:r>
          </a:p>
          <a:p>
            <a:pPr marL="82296" indent="0">
              <a:buNone/>
            </a:pPr>
            <a:endParaRPr lang="en-US" sz="4000" b="1" dirty="0">
              <a:latin typeface="BellGothicBT-Roman"/>
            </a:endParaRPr>
          </a:p>
        </p:txBody>
      </p:sp>
      <p:pic>
        <p:nvPicPr>
          <p:cNvPr id="1843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3200400"/>
            <a:ext cx="4029075"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25254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the Online Resources!</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84400" y="1447800"/>
            <a:ext cx="6000750" cy="4800600"/>
          </a:xfrm>
          <a:prstGeom prst="rect">
            <a:avLst/>
          </a:prstGeom>
        </p:spPr>
      </p:pic>
    </p:spTree>
    <p:extLst>
      <p:ext uri="{BB962C8B-B14F-4D97-AF65-F5344CB8AC3E}">
        <p14:creationId xmlns:p14="http://schemas.microsoft.com/office/powerpoint/2010/main" val="8832261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4191000"/>
            <a:ext cx="4333875" cy="240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Using 2 Joysticks</a:t>
            </a:r>
            <a:endParaRPr lang="en-US" dirty="0"/>
          </a:p>
        </p:txBody>
      </p:sp>
      <p:sp>
        <p:nvSpPr>
          <p:cNvPr id="3" name="Content Placeholder 2"/>
          <p:cNvSpPr>
            <a:spLocks noGrp="1"/>
          </p:cNvSpPr>
          <p:nvPr>
            <p:ph idx="1"/>
          </p:nvPr>
        </p:nvSpPr>
        <p:spPr>
          <a:xfrm>
            <a:off x="1435608" y="1447800"/>
            <a:ext cx="7498080" cy="3581400"/>
          </a:xfrm>
        </p:spPr>
        <p:txBody>
          <a:bodyPr>
            <a:normAutofit fontScale="70000" lnSpcReduction="20000"/>
          </a:bodyPr>
          <a:lstStyle/>
          <a:p>
            <a:r>
              <a:rPr lang="en-US" dirty="0"/>
              <a:t>Two Joystick Operation: If desired, a second Joystick can be added to allow two drivers to operate a single robot.</a:t>
            </a:r>
          </a:p>
          <a:p>
            <a:r>
              <a:rPr lang="en-US" dirty="0"/>
              <a:t>Simply connect a second </a:t>
            </a:r>
            <a:r>
              <a:rPr lang="en-US" dirty="0" err="1"/>
              <a:t>VEXnet</a:t>
            </a:r>
            <a:r>
              <a:rPr lang="en-US" dirty="0"/>
              <a:t> Joystick or a Partner Joystick to your main </a:t>
            </a:r>
            <a:r>
              <a:rPr lang="en-US" dirty="0" err="1"/>
              <a:t>VEXnet</a:t>
            </a:r>
            <a:r>
              <a:rPr lang="en-US" dirty="0"/>
              <a:t> Joystick using a coiled </a:t>
            </a:r>
            <a:r>
              <a:rPr lang="en-US" dirty="0" smtClean="0"/>
              <a:t>handset cable </a:t>
            </a:r>
            <a:r>
              <a:rPr lang="en-US" dirty="0"/>
              <a:t>plugged into the Joysticks’ PARTNER Ports. Only the main Joystick should have a </a:t>
            </a:r>
            <a:r>
              <a:rPr lang="en-US" dirty="0" err="1"/>
              <a:t>VEXnet</a:t>
            </a:r>
            <a:r>
              <a:rPr lang="en-US" dirty="0"/>
              <a:t> Key installed.</a:t>
            </a:r>
          </a:p>
          <a:p>
            <a:r>
              <a:rPr lang="en-US" dirty="0" smtClean="0"/>
              <a:t>For example, when </a:t>
            </a:r>
            <a:r>
              <a:rPr lang="en-US" dirty="0"/>
              <a:t>using the Default </a:t>
            </a:r>
            <a:r>
              <a:rPr lang="en-US" dirty="0" smtClean="0"/>
              <a:t>Code for </a:t>
            </a:r>
            <a:r>
              <a:rPr lang="en-US" smtClean="0"/>
              <a:t>dual driver tank </a:t>
            </a:r>
            <a:r>
              <a:rPr lang="en-US" dirty="0" smtClean="0"/>
              <a:t>drive, </a:t>
            </a:r>
            <a:r>
              <a:rPr lang="en-US" dirty="0"/>
              <a:t>you will need to install a jumper into Digital Port 11 in order to </a:t>
            </a:r>
            <a:r>
              <a:rPr lang="en-US"/>
              <a:t>activate </a:t>
            </a:r>
            <a:r>
              <a:rPr lang="en-US" smtClean="0"/>
              <a:t>two-Joystick operation</a:t>
            </a:r>
            <a:r>
              <a:rPr lang="en-US" dirty="0"/>
              <a:t>.</a:t>
            </a:r>
          </a:p>
        </p:txBody>
      </p:sp>
    </p:spTree>
    <p:extLst>
      <p:ext uri="{BB962C8B-B14F-4D97-AF65-F5344CB8AC3E}">
        <p14:creationId xmlns:p14="http://schemas.microsoft.com/office/powerpoint/2010/main" val="9737917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default code</a:t>
            </a:r>
            <a:endParaRPr lang="en-US" dirty="0"/>
          </a:p>
        </p:txBody>
      </p:sp>
      <p:sp>
        <p:nvSpPr>
          <p:cNvPr id="3" name="Content Placeholder 2"/>
          <p:cNvSpPr>
            <a:spLocks noGrp="1"/>
          </p:cNvSpPr>
          <p:nvPr>
            <p:ph idx="1"/>
          </p:nvPr>
        </p:nvSpPr>
        <p:spPr/>
        <p:txBody>
          <a:bodyPr>
            <a:normAutofit fontScale="92500"/>
          </a:bodyPr>
          <a:lstStyle/>
          <a:p>
            <a:r>
              <a:rPr lang="en-US" dirty="0"/>
              <a:t>Default Operation: Refer to the attached figures for details and options of Joystick input to Motor response.</a:t>
            </a:r>
          </a:p>
          <a:p>
            <a:r>
              <a:rPr lang="en-US" dirty="0"/>
              <a:t>These motor directions will make a </a:t>
            </a:r>
            <a:r>
              <a:rPr lang="en-US" dirty="0" smtClean="0"/>
              <a:t>robot go </a:t>
            </a:r>
            <a:r>
              <a:rPr lang="en-US" dirty="0"/>
              <a:t>forward when the joysticks are pushed up. </a:t>
            </a:r>
            <a:endParaRPr lang="en-US" dirty="0" smtClean="0"/>
          </a:p>
          <a:p>
            <a:r>
              <a:rPr lang="en-US" dirty="0" smtClean="0"/>
              <a:t>Note </a:t>
            </a:r>
            <a:r>
              <a:rPr lang="en-US" dirty="0"/>
              <a:t>the </a:t>
            </a:r>
            <a:r>
              <a:rPr lang="en-US" dirty="0" smtClean="0"/>
              <a:t>Jumper variations </a:t>
            </a:r>
            <a:r>
              <a:rPr lang="en-US" dirty="0"/>
              <a:t>for each section.</a:t>
            </a:r>
          </a:p>
          <a:p>
            <a:r>
              <a:rPr lang="en-US" dirty="0" smtClean="0"/>
              <a:t>Please </a:t>
            </a:r>
            <a:r>
              <a:rPr lang="en-US" dirty="0" smtClean="0"/>
              <a:t>review </a:t>
            </a:r>
            <a:r>
              <a:rPr lang="en-US" dirty="0"/>
              <a:t>and follow the tables in this document to ensure your robot behaves in the manner you wish.</a:t>
            </a:r>
          </a:p>
        </p:txBody>
      </p:sp>
    </p:spTree>
    <p:extLst>
      <p:ext uri="{BB962C8B-B14F-4D97-AF65-F5344CB8AC3E}">
        <p14:creationId xmlns:p14="http://schemas.microsoft.com/office/powerpoint/2010/main" val="33291682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1066800" cy="6354762"/>
          </a:xfrm>
        </p:spPr>
        <p:txBody>
          <a:bodyPr>
            <a:normAutofit fontScale="90000"/>
          </a:bodyPr>
          <a:lstStyle/>
          <a:p>
            <a:r>
              <a:rPr lang="en-US" sz="3600" dirty="0" smtClean="0"/>
              <a:t>D</a:t>
            </a:r>
            <a:br>
              <a:rPr lang="en-US" sz="3600" dirty="0" smtClean="0"/>
            </a:br>
            <a:r>
              <a:rPr lang="en-US" sz="3600" dirty="0" smtClean="0"/>
              <a:t>E</a:t>
            </a:r>
            <a:br>
              <a:rPr lang="en-US" sz="3600" dirty="0" smtClean="0"/>
            </a:br>
            <a:r>
              <a:rPr lang="en-US" sz="3600" dirty="0" smtClean="0"/>
              <a:t>F</a:t>
            </a:r>
            <a:br>
              <a:rPr lang="en-US" sz="3600" dirty="0" smtClean="0"/>
            </a:br>
            <a:r>
              <a:rPr lang="en-US" sz="3600" dirty="0" smtClean="0"/>
              <a:t>A</a:t>
            </a:r>
            <a:br>
              <a:rPr lang="en-US" sz="3600" dirty="0" smtClean="0"/>
            </a:br>
            <a:r>
              <a:rPr lang="en-US" sz="3600" dirty="0" smtClean="0"/>
              <a:t>U</a:t>
            </a:r>
            <a:br>
              <a:rPr lang="en-US" sz="3600" dirty="0" smtClean="0"/>
            </a:br>
            <a:r>
              <a:rPr lang="en-US" sz="3600" dirty="0" smtClean="0"/>
              <a:t>L</a:t>
            </a:r>
            <a:br>
              <a:rPr lang="en-US" sz="3600" dirty="0" smtClean="0"/>
            </a:br>
            <a:r>
              <a:rPr lang="en-US" sz="3600" dirty="0" smtClean="0"/>
              <a:t>T</a:t>
            </a:r>
            <a:br>
              <a:rPr lang="en-US" sz="3600" dirty="0" smtClean="0"/>
            </a:br>
            <a:r>
              <a:rPr lang="en-US" sz="3600" dirty="0" smtClean="0"/>
              <a:t/>
            </a:r>
            <a:br>
              <a:rPr lang="en-US" sz="3600" dirty="0" smtClean="0"/>
            </a:br>
            <a:r>
              <a:rPr lang="en-US" sz="3600" dirty="0" smtClean="0"/>
              <a:t>C</a:t>
            </a:r>
            <a:br>
              <a:rPr lang="en-US" sz="3600" dirty="0" smtClean="0"/>
            </a:br>
            <a:r>
              <a:rPr lang="en-US" sz="3600" dirty="0" smtClean="0"/>
              <a:t>O</a:t>
            </a:r>
            <a:br>
              <a:rPr lang="en-US" sz="3600" dirty="0" smtClean="0"/>
            </a:br>
            <a:r>
              <a:rPr lang="en-US" sz="3600" dirty="0" smtClean="0"/>
              <a:t>D</a:t>
            </a:r>
            <a:br>
              <a:rPr lang="en-US" sz="3600" dirty="0" smtClean="0"/>
            </a:br>
            <a:r>
              <a:rPr lang="en-US" dirty="0" smtClean="0"/>
              <a:t>E</a:t>
            </a:r>
            <a:endParaRPr lang="en-U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64047"/>
            <a:ext cx="6172201" cy="666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84168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downloading of code</a:t>
            </a:r>
            <a:endParaRPr lang="en-US"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1572749"/>
            <a:ext cx="5715000" cy="479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32376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Tethered downloading of code</a:t>
            </a:r>
            <a:endParaRPr lang="en-US"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90850" y="1595438"/>
            <a:ext cx="4248150" cy="4926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03190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714488" cy="1371600"/>
          </a:xfrm>
        </p:spPr>
        <p:txBody>
          <a:bodyPr>
            <a:normAutofit fontScale="90000"/>
          </a:bodyPr>
          <a:lstStyle/>
          <a:p>
            <a:pPr algn="ctr"/>
            <a:r>
              <a:rPr lang="en-US" dirty="0" smtClean="0"/>
              <a:t>The </a:t>
            </a:r>
            <a:r>
              <a:rPr lang="en-US" dirty="0" err="1" smtClean="0"/>
              <a:t>VEXnet</a:t>
            </a:r>
            <a:r>
              <a:rPr lang="en-US" dirty="0" smtClean="0"/>
              <a:t> USB 2.0 Adapter Key </a:t>
            </a:r>
            <a:r>
              <a:rPr lang="en-US" sz="2400" dirty="0" smtClean="0"/>
              <a:t/>
            </a:r>
            <a:br>
              <a:rPr lang="en-US" sz="2400" dirty="0" smtClean="0"/>
            </a:br>
            <a:r>
              <a:rPr lang="en-US" sz="2400" dirty="0" smtClean="0"/>
              <a:t>[DON’T USE THE OLD BLACK </a:t>
            </a:r>
            <a:r>
              <a:rPr lang="en-US" sz="2400" dirty="0" err="1" smtClean="0"/>
              <a:t>VEXNET</a:t>
            </a:r>
            <a:r>
              <a:rPr lang="en-US" sz="2400" dirty="0" smtClean="0"/>
              <a:t> 1.0 </a:t>
            </a:r>
            <a:r>
              <a:rPr lang="en-US" sz="2400" dirty="0" smtClean="0"/>
              <a:t>KEYS ANYMORE!]</a:t>
            </a:r>
            <a:r>
              <a:rPr lang="en-US" dirty="0" smtClean="0"/>
              <a:t> </a:t>
            </a:r>
            <a:endParaRPr lang="en-US" dirty="0"/>
          </a:p>
        </p:txBody>
      </p:sp>
      <p:sp>
        <p:nvSpPr>
          <p:cNvPr id="3" name="Content Placeholder 2"/>
          <p:cNvSpPr>
            <a:spLocks noGrp="1"/>
          </p:cNvSpPr>
          <p:nvPr>
            <p:ph idx="1"/>
          </p:nvPr>
        </p:nvSpPr>
        <p:spPr>
          <a:xfrm>
            <a:off x="1435608" y="1447800"/>
            <a:ext cx="7498080" cy="3581400"/>
          </a:xfrm>
        </p:spPr>
        <p:txBody>
          <a:bodyPr>
            <a:normAutofit/>
          </a:bodyPr>
          <a:lstStyle/>
          <a:p>
            <a:r>
              <a:rPr lang="en-US" sz="2800" b="1" dirty="0" smtClean="0"/>
              <a:t>Sends two-way wireless signals</a:t>
            </a:r>
          </a:p>
          <a:p>
            <a:r>
              <a:rPr lang="en-US" sz="2800" b="1" dirty="0"/>
              <a:t>Attach a </a:t>
            </a:r>
            <a:r>
              <a:rPr lang="en-US" sz="2800" b="1" dirty="0" smtClean="0"/>
              <a:t>12V  </a:t>
            </a:r>
            <a:r>
              <a:rPr lang="en-US" sz="2800" b="1" dirty="0"/>
              <a:t>battery </a:t>
            </a:r>
            <a:r>
              <a:rPr lang="en-US" sz="2800" b="1" dirty="0" smtClean="0"/>
              <a:t>supply along with the </a:t>
            </a:r>
            <a:r>
              <a:rPr lang="en-US" sz="2800" b="1" dirty="0" err="1" smtClean="0"/>
              <a:t>VEXnet</a:t>
            </a:r>
            <a:r>
              <a:rPr lang="en-US" sz="2800" b="1" dirty="0" smtClean="0"/>
              <a:t> 2.0 </a:t>
            </a:r>
            <a:r>
              <a:rPr lang="en-US" sz="2800" b="1" dirty="0"/>
              <a:t>key to the </a:t>
            </a:r>
            <a:r>
              <a:rPr lang="en-US" sz="2800" b="1" dirty="0" smtClean="0"/>
              <a:t>Cortex</a:t>
            </a:r>
          </a:p>
          <a:p>
            <a:r>
              <a:rPr lang="en-US" sz="2800" b="1" dirty="0" smtClean="0"/>
              <a:t>Attach </a:t>
            </a:r>
            <a:r>
              <a:rPr lang="en-US" sz="2800" b="1" dirty="0"/>
              <a:t>a </a:t>
            </a:r>
            <a:r>
              <a:rPr lang="en-US" sz="2800" b="1" dirty="0" err="1"/>
              <a:t>VEXnet</a:t>
            </a:r>
            <a:r>
              <a:rPr lang="en-US" sz="2800" b="1" dirty="0"/>
              <a:t> </a:t>
            </a:r>
            <a:r>
              <a:rPr lang="en-US" sz="2800" b="1" dirty="0" smtClean="0"/>
              <a:t>2.0 key </a:t>
            </a:r>
            <a:r>
              <a:rPr lang="en-US" sz="2800" b="1" dirty="0"/>
              <a:t>to the </a:t>
            </a:r>
            <a:r>
              <a:rPr lang="en-US" sz="2800" b="1" i="1" dirty="0" smtClean="0"/>
              <a:t>Master</a:t>
            </a:r>
            <a:r>
              <a:rPr lang="en-US" sz="2800" b="1" dirty="0" smtClean="0"/>
              <a:t> </a:t>
            </a:r>
            <a:r>
              <a:rPr lang="en-US" sz="2800" b="1" dirty="0" err="1" smtClean="0"/>
              <a:t>VEXnet</a:t>
            </a:r>
            <a:r>
              <a:rPr lang="en-US" sz="2800" b="1" dirty="0" smtClean="0"/>
              <a:t> joystick</a:t>
            </a:r>
          </a:p>
          <a:p>
            <a:pPr fontAlgn="base"/>
            <a:r>
              <a:rPr lang="en-US" sz="2800" b="1" dirty="0"/>
              <a:t>Uses </a:t>
            </a:r>
            <a:r>
              <a:rPr lang="en-US" sz="2800" b="1" dirty="0" err="1"/>
              <a:t>VEXnet</a:t>
            </a:r>
            <a:r>
              <a:rPr lang="en-US" sz="2800" b="1" dirty="0"/>
              <a:t> 2.0 communication protocol over 2.4 GHz data radio</a:t>
            </a:r>
          </a:p>
          <a:p>
            <a:endParaRPr lang="en-US" dirty="0"/>
          </a:p>
        </p:txBody>
      </p:sp>
      <p:pic>
        <p:nvPicPr>
          <p:cNvPr id="1026" name="Picture 2" descr="VEXnet Key 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3365" y="4876800"/>
            <a:ext cx="2720833" cy="1893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738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Agenda</a:t>
            </a:r>
            <a:endParaRPr lang="en-US" dirty="0"/>
          </a:p>
        </p:txBody>
      </p:sp>
      <p:sp>
        <p:nvSpPr>
          <p:cNvPr id="3" name="Content Placeholder 2"/>
          <p:cNvSpPr>
            <a:spLocks noGrp="1"/>
          </p:cNvSpPr>
          <p:nvPr>
            <p:ph idx="1"/>
          </p:nvPr>
        </p:nvSpPr>
        <p:spPr/>
        <p:txBody>
          <a:bodyPr>
            <a:normAutofit lnSpcReduction="10000"/>
          </a:bodyPr>
          <a:lstStyle/>
          <a:p>
            <a:pPr>
              <a:lnSpc>
                <a:spcPct val="80000"/>
              </a:lnSpc>
            </a:pPr>
            <a:endParaRPr lang="en-US" sz="1900" dirty="0" smtClean="0"/>
          </a:p>
          <a:p>
            <a:pPr>
              <a:lnSpc>
                <a:spcPct val="80000"/>
              </a:lnSpc>
            </a:pPr>
            <a:r>
              <a:rPr lang="en-US" sz="2800" b="1" dirty="0" smtClean="0"/>
              <a:t>Electrical Terminology</a:t>
            </a:r>
          </a:p>
          <a:p>
            <a:pPr>
              <a:lnSpc>
                <a:spcPct val="80000"/>
              </a:lnSpc>
            </a:pPr>
            <a:r>
              <a:rPr lang="en-US" sz="2800" b="1" dirty="0" smtClean="0"/>
              <a:t>The Battery</a:t>
            </a:r>
          </a:p>
          <a:p>
            <a:pPr>
              <a:lnSpc>
                <a:spcPct val="80000"/>
              </a:lnSpc>
            </a:pPr>
            <a:r>
              <a:rPr lang="en-US" sz="2800" b="1" dirty="0" smtClean="0"/>
              <a:t>Overcurrent Protection</a:t>
            </a:r>
          </a:p>
          <a:p>
            <a:pPr>
              <a:lnSpc>
                <a:spcPct val="80000"/>
              </a:lnSpc>
            </a:pPr>
            <a:r>
              <a:rPr lang="en-US" sz="2800" b="1" dirty="0" smtClean="0"/>
              <a:t>Power Distribution</a:t>
            </a:r>
          </a:p>
          <a:p>
            <a:pPr>
              <a:lnSpc>
                <a:spcPct val="80000"/>
              </a:lnSpc>
            </a:pPr>
            <a:r>
              <a:rPr lang="en-US" sz="2800" b="1" dirty="0" smtClean="0"/>
              <a:t>Control System </a:t>
            </a:r>
            <a:r>
              <a:rPr lang="en-US" sz="2800" b="1" dirty="0"/>
              <a:t>Overview</a:t>
            </a:r>
          </a:p>
          <a:p>
            <a:pPr lvl="1">
              <a:lnSpc>
                <a:spcPct val="80000"/>
              </a:lnSpc>
            </a:pPr>
            <a:r>
              <a:rPr lang="en-US" b="1" dirty="0"/>
              <a:t>How the </a:t>
            </a:r>
            <a:r>
              <a:rPr lang="en-US" b="1" dirty="0" smtClean="0"/>
              <a:t>system </a:t>
            </a:r>
            <a:r>
              <a:rPr lang="en-US" b="1" dirty="0"/>
              <a:t>works </a:t>
            </a:r>
          </a:p>
          <a:p>
            <a:pPr lvl="1">
              <a:lnSpc>
                <a:spcPct val="80000"/>
              </a:lnSpc>
            </a:pPr>
            <a:r>
              <a:rPr lang="en-US" b="1" dirty="0" smtClean="0"/>
              <a:t>Cortex </a:t>
            </a:r>
            <a:r>
              <a:rPr lang="en-US" b="1" dirty="0"/>
              <a:t>Controller</a:t>
            </a:r>
          </a:p>
          <a:p>
            <a:pPr lvl="1">
              <a:lnSpc>
                <a:spcPct val="80000"/>
              </a:lnSpc>
            </a:pPr>
            <a:r>
              <a:rPr lang="en-US" b="1" dirty="0" err="1" smtClean="0"/>
              <a:t>VEXnet</a:t>
            </a:r>
            <a:r>
              <a:rPr lang="en-US" b="1" dirty="0" smtClean="0"/>
              <a:t> Joysticks </a:t>
            </a:r>
            <a:endParaRPr lang="en-US" b="1" dirty="0"/>
          </a:p>
          <a:p>
            <a:pPr>
              <a:lnSpc>
                <a:spcPct val="80000"/>
              </a:lnSpc>
            </a:pPr>
            <a:r>
              <a:rPr lang="en-US" sz="2800" b="1" dirty="0" smtClean="0"/>
              <a:t>Wireless Devices</a:t>
            </a:r>
            <a:endParaRPr lang="en-US" sz="2800" b="1" dirty="0"/>
          </a:p>
          <a:p>
            <a:pPr>
              <a:lnSpc>
                <a:spcPct val="80000"/>
              </a:lnSpc>
            </a:pPr>
            <a:r>
              <a:rPr lang="en-US" sz="2800" b="1" dirty="0" smtClean="0"/>
              <a:t>Motor Control</a:t>
            </a:r>
          </a:p>
          <a:p>
            <a:pPr>
              <a:lnSpc>
                <a:spcPct val="80000"/>
              </a:lnSpc>
            </a:pPr>
            <a:r>
              <a:rPr lang="en-US" sz="2800" b="1" dirty="0" smtClean="0"/>
              <a:t>Pneumatic Control</a:t>
            </a:r>
            <a:endParaRPr lang="en-US" sz="2800" b="1" dirty="0"/>
          </a:p>
          <a:p>
            <a:pPr marL="82296" indent="0">
              <a:lnSpc>
                <a:spcPct val="80000"/>
              </a:lnSpc>
              <a:buNone/>
            </a:pPr>
            <a:endParaRPr lang="en-US" sz="1900" dirty="0"/>
          </a:p>
          <a:p>
            <a:endParaRPr lang="en-US" dirty="0"/>
          </a:p>
        </p:txBody>
      </p:sp>
    </p:spTree>
    <p:extLst>
      <p:ext uri="{BB962C8B-B14F-4D97-AF65-F5344CB8AC3E}">
        <p14:creationId xmlns:p14="http://schemas.microsoft.com/office/powerpoint/2010/main" val="4738375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219200" y="381000"/>
            <a:ext cx="7714488"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dirty="0" smtClean="0"/>
              <a:t>The </a:t>
            </a:r>
            <a:r>
              <a:rPr lang="en-US" dirty="0" err="1" smtClean="0"/>
              <a:t>VEXnet</a:t>
            </a:r>
            <a:r>
              <a:rPr lang="en-US" dirty="0" smtClean="0"/>
              <a:t> USB 2.0 Adapter Key </a:t>
            </a:r>
            <a:endParaRPr lang="en-US" dirty="0"/>
          </a:p>
        </p:txBody>
      </p:sp>
      <p:sp>
        <p:nvSpPr>
          <p:cNvPr id="4" name="Content Placeholder 3"/>
          <p:cNvSpPr>
            <a:spLocks noGrp="1"/>
          </p:cNvSpPr>
          <p:nvPr>
            <p:ph idx="1"/>
          </p:nvPr>
        </p:nvSpPr>
        <p:spPr>
          <a:xfrm>
            <a:off x="914400" y="1447800"/>
            <a:ext cx="8229600" cy="5181600"/>
          </a:xfrm>
        </p:spPr>
        <p:txBody>
          <a:bodyPr>
            <a:noAutofit/>
          </a:bodyPr>
          <a:lstStyle/>
          <a:p>
            <a:r>
              <a:rPr lang="en-US" sz="2800" b="1" dirty="0" smtClean="0"/>
              <a:t>Rubber </a:t>
            </a:r>
            <a:r>
              <a:rPr lang="en-US" sz="2800" b="1" dirty="0"/>
              <a:t>fins help retain key once installed</a:t>
            </a:r>
          </a:p>
          <a:p>
            <a:r>
              <a:rPr lang="en-US" sz="2800" b="1" dirty="0" smtClean="0"/>
              <a:t>Functionally </a:t>
            </a:r>
            <a:r>
              <a:rPr lang="en-US" sz="2800" b="1" dirty="0"/>
              <a:t>identical replacement for the </a:t>
            </a:r>
            <a:r>
              <a:rPr lang="en-US" sz="2800" b="1" dirty="0" smtClean="0"/>
              <a:t>black  </a:t>
            </a:r>
            <a:r>
              <a:rPr lang="en-US" sz="2800" b="1" dirty="0" err="1"/>
              <a:t>VEXnet</a:t>
            </a:r>
            <a:r>
              <a:rPr lang="en-US" sz="2800" b="1" dirty="0"/>
              <a:t> </a:t>
            </a:r>
            <a:r>
              <a:rPr lang="en-US" sz="2800" b="1" dirty="0" smtClean="0"/>
              <a:t>1.0 key</a:t>
            </a:r>
          </a:p>
          <a:p>
            <a:r>
              <a:rPr lang="en-US" sz="2800" b="1" dirty="0" smtClean="0"/>
              <a:t>Caution: do not use a 1.0 key </a:t>
            </a:r>
            <a:r>
              <a:rPr lang="en-US" sz="2800" b="1" dirty="0"/>
              <a:t>on one side and a </a:t>
            </a:r>
            <a:r>
              <a:rPr lang="en-US" sz="2800" b="1" dirty="0" err="1"/>
              <a:t>VEXnet</a:t>
            </a:r>
            <a:r>
              <a:rPr lang="en-US" sz="2800" b="1" dirty="0"/>
              <a:t> </a:t>
            </a:r>
            <a:r>
              <a:rPr lang="en-US" sz="2800" b="1" dirty="0" smtClean="0"/>
              <a:t>2.0 Key on </a:t>
            </a:r>
            <a:r>
              <a:rPr lang="en-US" sz="2800" b="1" dirty="0"/>
              <a:t>the other side of the </a:t>
            </a:r>
            <a:r>
              <a:rPr lang="en-US" sz="2800" b="1" dirty="0" smtClean="0"/>
              <a:t>link</a:t>
            </a:r>
            <a:endParaRPr lang="en-US" sz="2800" b="1" dirty="0"/>
          </a:p>
          <a:p>
            <a:r>
              <a:rPr lang="en-US" sz="2800" b="1" dirty="0"/>
              <a:t>Internal firmware on the </a:t>
            </a:r>
            <a:r>
              <a:rPr lang="en-US" sz="2800" b="1" dirty="0" err="1"/>
              <a:t>VEXnet</a:t>
            </a:r>
            <a:r>
              <a:rPr lang="en-US" sz="2800" b="1" dirty="0"/>
              <a:t> Key 2.0 is upgradeable - download the </a:t>
            </a:r>
            <a:r>
              <a:rPr lang="en-US" sz="2800" b="1" dirty="0" err="1"/>
              <a:t>VEXnet</a:t>
            </a:r>
            <a:r>
              <a:rPr lang="en-US" sz="2800" b="1" dirty="0"/>
              <a:t> Key 2.0 Firmware Upgrade Utility for more details</a:t>
            </a:r>
            <a:r>
              <a:rPr lang="en-US" sz="2800" b="1" dirty="0" smtClean="0"/>
              <a:t>.</a:t>
            </a:r>
            <a:endParaRPr lang="en-US" sz="2800" b="1" dirty="0"/>
          </a:p>
          <a:p>
            <a:pPr marL="82296" indent="0">
              <a:buNone/>
            </a:pPr>
            <a:r>
              <a:rPr lang="en-US" sz="2400" b="1" dirty="0" smtClean="0"/>
              <a:t>[Note</a:t>
            </a:r>
            <a:r>
              <a:rPr lang="en-US" sz="2400" b="1" dirty="0"/>
              <a:t>: The </a:t>
            </a:r>
            <a:r>
              <a:rPr lang="en-US" sz="2400" b="1" dirty="0" err="1"/>
              <a:t>VEXnet</a:t>
            </a:r>
            <a:r>
              <a:rPr lang="en-US" sz="2400" b="1" dirty="0"/>
              <a:t> Key 2.0 requires </a:t>
            </a:r>
            <a:r>
              <a:rPr lang="en-US" sz="2400" b="1" dirty="0" smtClean="0"/>
              <a:t>Firmware </a:t>
            </a:r>
            <a:r>
              <a:rPr lang="en-US" sz="2400" b="1" dirty="0"/>
              <a:t>v4.0 or higher on both </a:t>
            </a:r>
            <a:r>
              <a:rPr lang="en-US" sz="2400" b="1" dirty="0" smtClean="0"/>
              <a:t>the Cortex and </a:t>
            </a:r>
            <a:r>
              <a:rPr lang="en-US" sz="2400" b="1" dirty="0"/>
              <a:t>the </a:t>
            </a:r>
            <a:r>
              <a:rPr lang="en-US" sz="2400" b="1" dirty="0" smtClean="0"/>
              <a:t>Joystick; Visit </a:t>
            </a:r>
            <a:r>
              <a:rPr lang="en-US" sz="2400" b="1" dirty="0"/>
              <a:t>www.vex.com/firmware to download</a:t>
            </a:r>
            <a:r>
              <a:rPr lang="en-US" sz="2400" b="1" dirty="0" smtClean="0"/>
              <a:t>.]</a:t>
            </a:r>
            <a:endParaRPr lang="en-US" sz="2400" b="1" dirty="0"/>
          </a:p>
        </p:txBody>
      </p:sp>
    </p:spTree>
    <p:extLst>
      <p:ext uri="{BB962C8B-B14F-4D97-AF65-F5344CB8AC3E}">
        <p14:creationId xmlns:p14="http://schemas.microsoft.com/office/powerpoint/2010/main" val="791003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1371600" y="76200"/>
            <a:ext cx="7498080" cy="944562"/>
          </a:xfrm>
        </p:spPr>
        <p:txBody>
          <a:bodyPr/>
          <a:lstStyle/>
          <a:p>
            <a:r>
              <a:rPr lang="en-US" dirty="0" smtClean="0"/>
              <a:t>Speed Controllers</a:t>
            </a:r>
            <a:endParaRPr lang="en-US" dirty="0"/>
          </a:p>
        </p:txBody>
      </p:sp>
      <p:sp>
        <p:nvSpPr>
          <p:cNvPr id="96259" name="Rectangle 3"/>
          <p:cNvSpPr>
            <a:spLocks noGrp="1" noChangeArrowheads="1"/>
          </p:cNvSpPr>
          <p:nvPr>
            <p:ph type="body" idx="1"/>
          </p:nvPr>
        </p:nvSpPr>
        <p:spPr>
          <a:xfrm>
            <a:off x="1435608" y="1295400"/>
            <a:ext cx="7498080" cy="5257800"/>
          </a:xfrm>
        </p:spPr>
        <p:txBody>
          <a:bodyPr>
            <a:normAutofit/>
          </a:bodyPr>
          <a:lstStyle/>
          <a:p>
            <a:pPr>
              <a:lnSpc>
                <a:spcPct val="90000"/>
              </a:lnSpc>
            </a:pPr>
            <a:r>
              <a:rPr lang="en-US" sz="2100" dirty="0"/>
              <a:t>The input to the speed controller is a </a:t>
            </a:r>
            <a:r>
              <a:rPr lang="en-US" sz="2100" dirty="0" err="1"/>
              <a:t>pwm</a:t>
            </a:r>
            <a:r>
              <a:rPr lang="en-US" sz="2100" dirty="0"/>
              <a:t> signal that varies from software value of 0 to 254</a:t>
            </a:r>
            <a:r>
              <a:rPr lang="en-US" sz="2100" dirty="0" smtClean="0"/>
              <a:t>.</a:t>
            </a:r>
          </a:p>
          <a:p>
            <a:pPr>
              <a:lnSpc>
                <a:spcPct val="90000"/>
              </a:lnSpc>
            </a:pPr>
            <a:endParaRPr lang="en-US" sz="2100" dirty="0"/>
          </a:p>
          <a:p>
            <a:pPr>
              <a:lnSpc>
                <a:spcPct val="90000"/>
              </a:lnSpc>
            </a:pPr>
            <a:r>
              <a:rPr lang="en-US" sz="2100" dirty="0"/>
              <a:t>Battery and ground is supplied to two input terminals and the two output terminals can be wired to an electrical load like a drill motor</a:t>
            </a:r>
            <a:r>
              <a:rPr lang="en-US" sz="2100" dirty="0" smtClean="0"/>
              <a:t>.</a:t>
            </a:r>
          </a:p>
          <a:p>
            <a:pPr>
              <a:lnSpc>
                <a:spcPct val="90000"/>
              </a:lnSpc>
            </a:pPr>
            <a:endParaRPr lang="en-US" sz="2100" dirty="0"/>
          </a:p>
          <a:p>
            <a:pPr>
              <a:lnSpc>
                <a:spcPct val="90000"/>
              </a:lnSpc>
            </a:pPr>
            <a:r>
              <a:rPr lang="en-US" sz="2100" dirty="0"/>
              <a:t>At an input of 127, the two outputs which we will call m+ and m- are at 0 volt </a:t>
            </a:r>
            <a:r>
              <a:rPr lang="en-US" sz="2100" dirty="0" smtClean="0"/>
              <a:t>difference</a:t>
            </a:r>
          </a:p>
          <a:p>
            <a:pPr>
              <a:lnSpc>
                <a:spcPct val="90000"/>
              </a:lnSpc>
            </a:pPr>
            <a:endParaRPr lang="en-US" sz="2100" dirty="0"/>
          </a:p>
          <a:p>
            <a:pPr>
              <a:lnSpc>
                <a:spcPct val="90000"/>
              </a:lnSpc>
            </a:pPr>
            <a:r>
              <a:rPr lang="en-US" sz="2100" dirty="0"/>
              <a:t>As the </a:t>
            </a:r>
            <a:r>
              <a:rPr lang="en-US" sz="2100" dirty="0" err="1"/>
              <a:t>pwm</a:t>
            </a:r>
            <a:r>
              <a:rPr lang="en-US" sz="2100" dirty="0"/>
              <a:t> increases from 127 toward 254, the voltage varies from a positive difference of 0 to 12 volts</a:t>
            </a:r>
            <a:r>
              <a:rPr lang="en-US" sz="2100" dirty="0" smtClean="0"/>
              <a:t>.</a:t>
            </a:r>
          </a:p>
          <a:p>
            <a:pPr>
              <a:lnSpc>
                <a:spcPct val="90000"/>
              </a:lnSpc>
            </a:pPr>
            <a:endParaRPr lang="en-US" sz="2100" dirty="0"/>
          </a:p>
          <a:p>
            <a:pPr>
              <a:lnSpc>
                <a:spcPct val="90000"/>
              </a:lnSpc>
            </a:pPr>
            <a:r>
              <a:rPr lang="en-US" sz="2100" dirty="0"/>
              <a:t>As the </a:t>
            </a:r>
            <a:r>
              <a:rPr lang="en-US" sz="2100" dirty="0" err="1"/>
              <a:t>pwm</a:t>
            </a:r>
            <a:r>
              <a:rPr lang="en-US" sz="2100" dirty="0"/>
              <a:t> decreases from 127 towards 0, the voltage varies from a negative difference of 0 to 12 volts.</a:t>
            </a:r>
          </a:p>
        </p:txBody>
      </p:sp>
    </p:spTree>
    <p:extLst>
      <p:ext uri="{BB962C8B-B14F-4D97-AF65-F5344CB8AC3E}">
        <p14:creationId xmlns:p14="http://schemas.microsoft.com/office/powerpoint/2010/main" val="28069924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F271C">
                    <a:satMod val="130000"/>
                  </a:srgbClr>
                </a:solidFill>
              </a:rPr>
              <a:t>Victor Speed Controller</a:t>
            </a:r>
            <a:endParaRPr lang="en-US" dirty="0"/>
          </a:p>
        </p:txBody>
      </p:sp>
      <p:pic>
        <p:nvPicPr>
          <p:cNvPr id="5122" name="Picture 2" descr="C:\Users\Mike\Desktop\My Documents\Robotics\Juggernauts &amp; CompetitiveEngineeringFIRST\OCCRA\Curriculum &amp; Training\PicsForHowToGuide\Victor.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1371600"/>
            <a:ext cx="4191000" cy="31432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00200" y="4800600"/>
            <a:ext cx="6934200" cy="1200329"/>
          </a:xfrm>
          <a:prstGeom prst="rect">
            <a:avLst/>
          </a:prstGeom>
          <a:noFill/>
        </p:spPr>
        <p:txBody>
          <a:bodyPr wrap="square" rtlCol="0">
            <a:spAutoFit/>
          </a:bodyPr>
          <a:lstStyle/>
          <a:p>
            <a:pPr marL="285750" indent="-285750">
              <a:buFont typeface="Arial" pitchFamily="34" charset="0"/>
              <a:buChar char="•"/>
            </a:pPr>
            <a:r>
              <a:rPr lang="en-US" sz="2400" b="1" dirty="0" smtClean="0"/>
              <a:t>Be careful not to let debris fall onto it!</a:t>
            </a:r>
          </a:p>
          <a:p>
            <a:pPr marL="285750" indent="-285750">
              <a:buFont typeface="Arial" pitchFamily="34" charset="0"/>
              <a:buChar char="•"/>
            </a:pPr>
            <a:r>
              <a:rPr lang="en-US" sz="2400" b="1" dirty="0" smtClean="0"/>
              <a:t>Make sure power leads are very secure</a:t>
            </a:r>
          </a:p>
          <a:p>
            <a:pPr marL="285750" indent="-285750">
              <a:buFont typeface="Arial" pitchFamily="34" charset="0"/>
              <a:buChar char="•"/>
            </a:pPr>
            <a:r>
              <a:rPr lang="en-US" sz="2400" b="1" dirty="0" err="1" smtClean="0"/>
              <a:t>PWM</a:t>
            </a:r>
            <a:r>
              <a:rPr lang="en-US" sz="2400" b="1" dirty="0" smtClean="0"/>
              <a:t> cable must be oriented correctly</a:t>
            </a:r>
            <a:endParaRPr lang="en-US" sz="2400" b="1" dirty="0"/>
          </a:p>
        </p:txBody>
      </p:sp>
    </p:spTree>
    <p:extLst>
      <p:ext uri="{BB962C8B-B14F-4D97-AF65-F5344CB8AC3E}">
        <p14:creationId xmlns:p14="http://schemas.microsoft.com/office/powerpoint/2010/main" val="20638046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idx="4294967295"/>
          </p:nvPr>
        </p:nvSpPr>
        <p:spPr>
          <a:xfrm>
            <a:off x="1143000" y="304800"/>
            <a:ext cx="8001000" cy="1216025"/>
          </a:xfrm>
        </p:spPr>
        <p:txBody>
          <a:bodyPr/>
          <a:lstStyle/>
          <a:p>
            <a:r>
              <a:rPr lang="en-US" sz="3400" dirty="0" smtClean="0"/>
              <a:t>Still legal: Victor </a:t>
            </a:r>
            <a:r>
              <a:rPr lang="en-US" sz="3400" dirty="0"/>
              <a:t>883 or 884 speed controller</a:t>
            </a:r>
          </a:p>
        </p:txBody>
      </p:sp>
      <p:pic>
        <p:nvPicPr>
          <p:cNvPr id="97285" name="Picture 5" descr="Victor 884"/>
          <p:cNvPicPr>
            <a:picLocks noGrp="1" noChangeAspect="1" noChangeArrowheads="1"/>
          </p:cNvPicPr>
          <p:nvPr>
            <p:ph/>
          </p:nvPr>
        </p:nvPicPr>
        <p:blipFill>
          <a:blip r:embed="rId3" cstate="print">
            <a:extLst>
              <a:ext uri="{28A0092B-C50C-407E-A947-70E740481C1C}">
                <a14:useLocalDpi xmlns:a14="http://schemas.microsoft.com/office/drawing/2010/main" val="0"/>
              </a:ext>
            </a:extLst>
          </a:blip>
          <a:srcRect/>
          <a:stretch>
            <a:fillRect/>
          </a:stretch>
        </p:blipFill>
        <p:spPr>
          <a:xfrm>
            <a:off x="1371600" y="1752600"/>
            <a:ext cx="7620000" cy="31829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268584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787525" y="381000"/>
            <a:ext cx="7356475" cy="990600"/>
          </a:xfrm>
        </p:spPr>
        <p:txBody>
          <a:bodyPr>
            <a:normAutofit fontScale="77500" lnSpcReduction="20000"/>
          </a:bodyPr>
          <a:lstStyle/>
          <a:p>
            <a:pPr marL="82296" indent="0">
              <a:buNone/>
            </a:pPr>
            <a:r>
              <a:rPr lang="en-US" sz="4300" dirty="0" smtClean="0">
                <a:solidFill>
                  <a:srgbClr val="4F271C">
                    <a:satMod val="130000"/>
                  </a:srgbClr>
                </a:solidFill>
                <a:effectLst>
                  <a:outerShdw blurRad="50000" dist="30000" dir="5400000" algn="tl" rotWithShape="0">
                    <a:srgbClr val="000000">
                      <a:alpha val="30000"/>
                    </a:srgbClr>
                  </a:outerShdw>
                </a:effectLst>
                <a:ea typeface="+mj-ea"/>
                <a:cs typeface="+mj-cs"/>
              </a:rPr>
              <a:t>Also still Legal: Talon Speed Controller</a:t>
            </a:r>
          </a:p>
          <a:p>
            <a:pPr marL="82296" indent="0">
              <a:buNone/>
            </a:pPr>
            <a:endParaRPr lang="en-US" dirty="0"/>
          </a:p>
        </p:txBody>
      </p:sp>
      <p:pic>
        <p:nvPicPr>
          <p:cNvPr id="1026" name="Picture 2" descr="http://a248.e.akamai.net/origin-cdn.volusion.com/vyfsn.knvgw/v/vspfiles/photos/am-2238-2.jpg?134858033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3394" y="1066800"/>
            <a:ext cx="2891656" cy="23133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66800" y="3380125"/>
            <a:ext cx="7772400" cy="3477875"/>
          </a:xfrm>
          <a:prstGeom prst="rect">
            <a:avLst/>
          </a:prstGeom>
        </p:spPr>
        <p:txBody>
          <a:bodyPr wrap="square">
            <a:spAutoFit/>
          </a:bodyPr>
          <a:lstStyle/>
          <a:p>
            <a:pPr marL="285750" indent="-285750">
              <a:buFont typeface="Arial" pitchFamily="34" charset="0"/>
              <a:buChar char="•"/>
            </a:pPr>
            <a:r>
              <a:rPr lang="en-US" sz="2000" b="1" dirty="0"/>
              <a:t>Uses passive aluminum heat </a:t>
            </a:r>
            <a:r>
              <a:rPr lang="en-US" sz="2000" b="1" dirty="0" smtClean="0"/>
              <a:t>sink &amp; greater efficiency,  </a:t>
            </a:r>
            <a:r>
              <a:rPr lang="en-US" sz="2000" b="1" dirty="0"/>
              <a:t>so no fan is needed</a:t>
            </a:r>
            <a:r>
              <a:rPr lang="en-US" sz="2000" b="1" dirty="0" smtClean="0"/>
              <a:t>!  (</a:t>
            </a:r>
            <a:r>
              <a:rPr lang="en-US" sz="2000" b="1" dirty="0"/>
              <a:t>but Mounting holes allow for an optional </a:t>
            </a:r>
            <a:r>
              <a:rPr lang="en-US" sz="2000" b="1" dirty="0" smtClean="0"/>
              <a:t>40 mm) </a:t>
            </a:r>
          </a:p>
          <a:p>
            <a:pPr marL="285750" indent="-285750">
              <a:buFont typeface="Arial" pitchFamily="34" charset="0"/>
              <a:buChar char="•"/>
            </a:pPr>
            <a:endParaRPr lang="en-US" sz="2000" b="1" dirty="0" smtClean="0"/>
          </a:p>
          <a:p>
            <a:pPr marL="285750" indent="-285750">
              <a:buFont typeface="Arial" pitchFamily="34" charset="0"/>
              <a:buChar char="•"/>
            </a:pPr>
            <a:r>
              <a:rPr lang="en-US" sz="2000" b="1" dirty="0" smtClean="0"/>
              <a:t>Conformal </a:t>
            </a:r>
            <a:r>
              <a:rPr lang="en-US" sz="2000" b="1" dirty="0"/>
              <a:t>coating provides resistance to metal chip </a:t>
            </a:r>
            <a:r>
              <a:rPr lang="en-US" sz="2000" b="1" dirty="0" smtClean="0"/>
              <a:t>shorts.</a:t>
            </a:r>
          </a:p>
          <a:p>
            <a:pPr marL="285750" indent="-285750">
              <a:buFont typeface="Arial" pitchFamily="34" charset="0"/>
              <a:buChar char="•"/>
            </a:pPr>
            <a:endParaRPr lang="en-US" sz="2000" b="1" dirty="0"/>
          </a:p>
          <a:p>
            <a:pPr marL="285750" indent="-285750">
              <a:buFont typeface="Arial" pitchFamily="34" charset="0"/>
              <a:buChar char="•"/>
            </a:pPr>
            <a:r>
              <a:rPr lang="en-US" sz="2000" b="1" dirty="0"/>
              <a:t>Tight, secure PWM </a:t>
            </a:r>
            <a:r>
              <a:rPr lang="en-US" sz="2000" b="1" dirty="0" smtClean="0"/>
              <a:t>connection</a:t>
            </a:r>
            <a:endParaRPr lang="en-US" sz="2000" b="1" dirty="0"/>
          </a:p>
          <a:p>
            <a:pPr marL="285750" indent="-285750">
              <a:buFont typeface="Arial" pitchFamily="34" charset="0"/>
              <a:buChar char="•"/>
            </a:pPr>
            <a:endParaRPr lang="en-US" sz="2000" b="1" dirty="0"/>
          </a:p>
          <a:p>
            <a:pPr marL="285750" indent="-285750">
              <a:buFont typeface="Arial" pitchFamily="34" charset="0"/>
              <a:buChar char="•"/>
            </a:pPr>
            <a:r>
              <a:rPr lang="en-US" sz="2000" b="1" dirty="0"/>
              <a:t>LED now blinks red/orange when a fault is detected.  Faults are: low voltage on gate driver, over temperature and shorted FET.</a:t>
            </a:r>
          </a:p>
        </p:txBody>
      </p:sp>
    </p:spTree>
    <p:extLst>
      <p:ext uri="{BB962C8B-B14F-4D97-AF65-F5344CB8AC3E}">
        <p14:creationId xmlns:p14="http://schemas.microsoft.com/office/powerpoint/2010/main" val="2818058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0776" y="0"/>
            <a:ext cx="28956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38200" y="2133600"/>
            <a:ext cx="8227463" cy="4401205"/>
          </a:xfrm>
          <a:prstGeom prst="rect">
            <a:avLst/>
          </a:prstGeom>
          <a:noFill/>
        </p:spPr>
        <p:txBody>
          <a:bodyPr wrap="square" rtlCol="0">
            <a:spAutoFit/>
          </a:bodyPr>
          <a:lstStyle/>
          <a:p>
            <a:pPr marL="171450" indent="-171450">
              <a:buFont typeface="Arial" pitchFamily="34" charset="0"/>
              <a:buChar char="•"/>
            </a:pPr>
            <a:r>
              <a:rPr lang="en-US" sz="2000" b="1" dirty="0" smtClean="0"/>
              <a:t>Less </a:t>
            </a:r>
            <a:r>
              <a:rPr lang="en-US" sz="2000" b="1" dirty="0"/>
              <a:t>than half the size of </a:t>
            </a:r>
            <a:r>
              <a:rPr lang="en-US" sz="2000" b="1" dirty="0" smtClean="0"/>
              <a:t>older Victors previous models</a:t>
            </a:r>
          </a:p>
          <a:p>
            <a:pPr marL="171450" indent="-171450">
              <a:buFont typeface="Arial" pitchFamily="34" charset="0"/>
              <a:buChar char="•"/>
            </a:pPr>
            <a:r>
              <a:rPr lang="en-US" sz="2000" b="1" dirty="0" smtClean="0"/>
              <a:t>Sealed </a:t>
            </a:r>
            <a:r>
              <a:rPr lang="en-US" sz="2000" b="1" dirty="0"/>
              <a:t>enclosure prevents debris from getting </a:t>
            </a:r>
            <a:r>
              <a:rPr lang="en-US" sz="2000" b="1" dirty="0" smtClean="0"/>
              <a:t>inside</a:t>
            </a:r>
          </a:p>
          <a:p>
            <a:pPr marL="171450" indent="-171450">
              <a:buFont typeface="Arial" pitchFamily="34" charset="0"/>
              <a:buChar char="•"/>
            </a:pPr>
            <a:r>
              <a:rPr lang="en-US" sz="2000" b="1" dirty="0" smtClean="0"/>
              <a:t>Full </a:t>
            </a:r>
            <a:r>
              <a:rPr lang="en-US" sz="2000" b="1" dirty="0"/>
              <a:t>aluminum case, passive cooling fins, and sophisticated internal components make fans </a:t>
            </a:r>
            <a:r>
              <a:rPr lang="en-US" sz="2000" b="1" dirty="0" smtClean="0"/>
              <a:t>optional</a:t>
            </a:r>
          </a:p>
          <a:p>
            <a:pPr marL="171450" indent="-171450">
              <a:buFont typeface="Arial" pitchFamily="34" charset="0"/>
              <a:buChar char="•"/>
            </a:pPr>
            <a:r>
              <a:rPr lang="en-US" sz="2000" b="1" dirty="0" smtClean="0"/>
              <a:t>Completely </a:t>
            </a:r>
            <a:r>
              <a:rPr lang="en-US" sz="2000" b="1" dirty="0"/>
              <a:t>sealed enclosure prevents debris from getting anywhere it shouldn't </a:t>
            </a:r>
            <a:r>
              <a:rPr lang="en-US" sz="2000" b="1" dirty="0" smtClean="0"/>
              <a:t>be</a:t>
            </a:r>
          </a:p>
          <a:p>
            <a:pPr marL="171450" indent="-171450">
              <a:buFont typeface="Arial" pitchFamily="34" charset="0"/>
              <a:buChar char="•"/>
            </a:pPr>
            <a:r>
              <a:rPr lang="en-US" sz="2000" b="1" dirty="0" smtClean="0"/>
              <a:t>Electrically </a:t>
            </a:r>
            <a:r>
              <a:rPr lang="en-US" sz="2000" b="1" dirty="0"/>
              <a:t>insulated components allow for direct controller mounting to a robot frame with no fear of </a:t>
            </a:r>
            <a:r>
              <a:rPr lang="en-US" sz="2000" b="1" dirty="0" smtClean="0"/>
              <a:t>shorting</a:t>
            </a:r>
          </a:p>
          <a:p>
            <a:pPr marL="171450" indent="-171450">
              <a:buFont typeface="Arial" pitchFamily="34" charset="0"/>
              <a:buChar char="•"/>
            </a:pPr>
            <a:r>
              <a:rPr lang="en-US" sz="2000" b="1" dirty="0" smtClean="0"/>
              <a:t>LED </a:t>
            </a:r>
            <a:r>
              <a:rPr lang="en-US" sz="2000" b="1" dirty="0"/>
              <a:t>indicators blink proportionately to output speed for easier </a:t>
            </a:r>
            <a:r>
              <a:rPr lang="en-US" sz="2000" b="1" dirty="0" smtClean="0"/>
              <a:t>debugging</a:t>
            </a:r>
          </a:p>
          <a:p>
            <a:pPr marL="171450" indent="-171450">
              <a:buFont typeface="Arial" pitchFamily="34" charset="0"/>
              <a:buChar char="•"/>
            </a:pPr>
            <a:r>
              <a:rPr lang="en-US" sz="2000" b="1" dirty="0" smtClean="0"/>
              <a:t>Illuminated </a:t>
            </a:r>
            <a:r>
              <a:rPr lang="en-US" sz="2000" b="1" dirty="0"/>
              <a:t>"Brake / Coast Calibration" button enables one-touch setting changes and </a:t>
            </a:r>
            <a:r>
              <a:rPr lang="en-US" sz="2000" b="1" dirty="0" smtClean="0"/>
              <a:t>calibration</a:t>
            </a:r>
          </a:p>
          <a:p>
            <a:pPr marL="171450" indent="-171450">
              <a:buFont typeface="Arial" pitchFamily="34" charset="0"/>
              <a:buChar char="•"/>
            </a:pPr>
            <a:r>
              <a:rPr lang="en-US" sz="2000" b="1" dirty="0" smtClean="0"/>
              <a:t>Robust </a:t>
            </a:r>
            <a:r>
              <a:rPr lang="en-US" sz="2000" b="1" dirty="0"/>
              <a:t>embedded power &amp; output cables will never shake loose during a </a:t>
            </a:r>
            <a:r>
              <a:rPr lang="en-US" sz="2000" b="1" dirty="0" smtClean="0"/>
              <a:t>match</a:t>
            </a:r>
            <a:endParaRPr lang="en-US" sz="2000" b="1" dirty="0" smtClean="0"/>
          </a:p>
        </p:txBody>
      </p:sp>
      <p:sp>
        <p:nvSpPr>
          <p:cNvPr id="3" name="Rectangle 2"/>
          <p:cNvSpPr/>
          <p:nvPr/>
        </p:nvSpPr>
        <p:spPr>
          <a:xfrm>
            <a:off x="1219200" y="381000"/>
            <a:ext cx="4800600" cy="1200329"/>
          </a:xfrm>
          <a:prstGeom prst="rect">
            <a:avLst/>
          </a:prstGeom>
        </p:spPr>
        <p:txBody>
          <a:bodyPr wrap="square">
            <a:spAutoFit/>
          </a:bodyPr>
          <a:lstStyle/>
          <a:p>
            <a:r>
              <a:rPr lang="en-US" sz="3600" dirty="0" smtClean="0">
                <a:solidFill>
                  <a:srgbClr val="4F271C">
                    <a:satMod val="130000"/>
                  </a:srgbClr>
                </a:solidFill>
                <a:effectLst>
                  <a:outerShdw blurRad="50000" dist="30000" dir="5400000" algn="tl" rotWithShape="0">
                    <a:srgbClr val="000000">
                      <a:alpha val="30000"/>
                    </a:srgbClr>
                  </a:outerShdw>
                </a:effectLst>
                <a:ea typeface="+mj-ea"/>
                <a:cs typeface="+mj-cs"/>
              </a:rPr>
              <a:t>Our Newest Speed Controller:  Victor SP </a:t>
            </a:r>
            <a:endParaRPr lang="en-US" sz="3600" dirty="0"/>
          </a:p>
        </p:txBody>
      </p:sp>
    </p:spTree>
    <p:extLst>
      <p:ext uri="{BB962C8B-B14F-4D97-AF65-F5344CB8AC3E}">
        <p14:creationId xmlns:p14="http://schemas.microsoft.com/office/powerpoint/2010/main" val="2017415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3237" y="5102413"/>
            <a:ext cx="2849563" cy="16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Joystick Switches</a:t>
            </a:r>
          </a:p>
        </p:txBody>
      </p:sp>
      <p:sp>
        <p:nvSpPr>
          <p:cNvPr id="3" name="Content Placeholder 2"/>
          <p:cNvSpPr>
            <a:spLocks noGrp="1"/>
          </p:cNvSpPr>
          <p:nvPr>
            <p:ph idx="1"/>
          </p:nvPr>
        </p:nvSpPr>
        <p:spPr>
          <a:xfrm>
            <a:off x="1143000" y="1676400"/>
            <a:ext cx="7726680" cy="4343400"/>
          </a:xfrm>
        </p:spPr>
        <p:txBody>
          <a:bodyPr>
            <a:normAutofit lnSpcReduction="10000"/>
          </a:bodyPr>
          <a:lstStyle/>
          <a:p>
            <a:pPr>
              <a:lnSpc>
                <a:spcPct val="80000"/>
              </a:lnSpc>
            </a:pPr>
            <a:r>
              <a:rPr lang="en-US" dirty="0"/>
              <a:t>Located on the joysticks are </a:t>
            </a:r>
            <a:r>
              <a:rPr lang="en-US" dirty="0" smtClean="0"/>
              <a:t>twelve </a:t>
            </a:r>
            <a:r>
              <a:rPr lang="en-US" dirty="0"/>
              <a:t>switches that are read by the computer as 0 or a 1.  When the switch is closed, then the variable is read as a one</a:t>
            </a:r>
            <a:r>
              <a:rPr lang="en-US" dirty="0" smtClean="0"/>
              <a:t>.</a:t>
            </a:r>
          </a:p>
          <a:p>
            <a:pPr>
              <a:lnSpc>
                <a:spcPct val="80000"/>
              </a:lnSpc>
            </a:pPr>
            <a:endParaRPr lang="en-US" dirty="0"/>
          </a:p>
          <a:p>
            <a:pPr>
              <a:lnSpc>
                <a:spcPct val="80000"/>
              </a:lnSpc>
            </a:pPr>
            <a:r>
              <a:rPr lang="en-US" dirty="0"/>
              <a:t>These switch inputs are mapped to the relay outputs</a:t>
            </a:r>
            <a:r>
              <a:rPr lang="en-US" dirty="0" smtClean="0"/>
              <a:t>.</a:t>
            </a:r>
          </a:p>
          <a:p>
            <a:pPr>
              <a:lnSpc>
                <a:spcPct val="80000"/>
              </a:lnSpc>
            </a:pPr>
            <a:endParaRPr lang="en-US" dirty="0" smtClean="0"/>
          </a:p>
          <a:p>
            <a:pPr>
              <a:lnSpc>
                <a:spcPct val="80000"/>
              </a:lnSpc>
            </a:pPr>
            <a:r>
              <a:rPr lang="en-US" dirty="0" smtClean="0"/>
              <a:t>Check VEX Guide for default assignments</a:t>
            </a:r>
            <a:endParaRPr lang="en-US" dirty="0"/>
          </a:p>
          <a:p>
            <a:pPr>
              <a:lnSpc>
                <a:spcPct val="80000"/>
              </a:lnSpc>
              <a:buFont typeface="Wingdings" pitchFamily="2" charset="2"/>
              <a:buNone/>
            </a:pPr>
            <a:r>
              <a:rPr lang="en-US" dirty="0"/>
              <a:t>		</a:t>
            </a:r>
          </a:p>
        </p:txBody>
      </p:sp>
    </p:spTree>
    <p:extLst>
      <p:ext uri="{BB962C8B-B14F-4D97-AF65-F5344CB8AC3E}">
        <p14:creationId xmlns:p14="http://schemas.microsoft.com/office/powerpoint/2010/main" val="28952169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76200"/>
            <a:ext cx="1905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447800" y="152400"/>
            <a:ext cx="4114800" cy="1143000"/>
          </a:xfrm>
        </p:spPr>
        <p:txBody>
          <a:bodyPr/>
          <a:lstStyle/>
          <a:p>
            <a:r>
              <a:rPr lang="en-US" dirty="0"/>
              <a:t>Spike Controller</a:t>
            </a:r>
          </a:p>
        </p:txBody>
      </p:sp>
      <p:sp>
        <p:nvSpPr>
          <p:cNvPr id="3" name="Content Placeholder 2"/>
          <p:cNvSpPr>
            <a:spLocks noGrp="1"/>
          </p:cNvSpPr>
          <p:nvPr>
            <p:ph idx="1"/>
          </p:nvPr>
        </p:nvSpPr>
        <p:spPr>
          <a:xfrm>
            <a:off x="990600" y="1600200"/>
            <a:ext cx="7650480" cy="5105400"/>
          </a:xfrm>
        </p:spPr>
        <p:txBody>
          <a:bodyPr>
            <a:normAutofit/>
          </a:bodyPr>
          <a:lstStyle/>
          <a:p>
            <a:pPr>
              <a:lnSpc>
                <a:spcPct val="80000"/>
              </a:lnSpc>
            </a:pPr>
            <a:r>
              <a:rPr lang="en-US" sz="1800" b="1" dirty="0"/>
              <a:t>The spike controller is a relay or electronic switch that will drive two outputs based on the inputs</a:t>
            </a:r>
            <a:r>
              <a:rPr lang="en-US" sz="1800" b="1" dirty="0" smtClean="0"/>
              <a:t>.</a:t>
            </a:r>
          </a:p>
          <a:p>
            <a:pPr marL="82296" indent="0">
              <a:lnSpc>
                <a:spcPct val="80000"/>
              </a:lnSpc>
              <a:buNone/>
            </a:pPr>
            <a:endParaRPr lang="en-US" sz="1800" b="1" dirty="0"/>
          </a:p>
          <a:p>
            <a:pPr>
              <a:lnSpc>
                <a:spcPct val="80000"/>
              </a:lnSpc>
            </a:pPr>
            <a:r>
              <a:rPr lang="en-US" sz="1800" b="1" dirty="0"/>
              <a:t>The reason for two input and two outputs are to enable the output to be driven positively or negatively to drive a small motor forward or reverse</a:t>
            </a:r>
            <a:r>
              <a:rPr lang="en-US" sz="1800" b="1" dirty="0" smtClean="0"/>
              <a:t>.</a:t>
            </a:r>
          </a:p>
          <a:p>
            <a:pPr marL="82296" indent="0">
              <a:lnSpc>
                <a:spcPct val="80000"/>
              </a:lnSpc>
              <a:buNone/>
            </a:pPr>
            <a:endParaRPr lang="en-US" sz="1800" b="1" dirty="0"/>
          </a:p>
          <a:p>
            <a:pPr>
              <a:lnSpc>
                <a:spcPct val="80000"/>
              </a:lnSpc>
            </a:pPr>
            <a:r>
              <a:rPr lang="en-US" sz="1800" b="1" dirty="0"/>
              <a:t>When the inputs to the relay are driven both as 0, then the outputs are both at 0 volts.  One input is called </a:t>
            </a:r>
            <a:r>
              <a:rPr lang="en-US" sz="1800" b="1" dirty="0" err="1"/>
              <a:t>Fwd</a:t>
            </a:r>
            <a:r>
              <a:rPr lang="en-US" sz="1800" b="1" dirty="0"/>
              <a:t> and one is called Rev.  One output is m+ the other is m-</a:t>
            </a:r>
            <a:r>
              <a:rPr lang="en-US" sz="1800" b="1" dirty="0" smtClean="0"/>
              <a:t>.</a:t>
            </a:r>
          </a:p>
          <a:p>
            <a:pPr marL="82296" indent="0">
              <a:lnSpc>
                <a:spcPct val="80000"/>
              </a:lnSpc>
              <a:buNone/>
            </a:pPr>
            <a:endParaRPr lang="en-US" sz="1800" b="1" dirty="0"/>
          </a:p>
          <a:p>
            <a:pPr>
              <a:lnSpc>
                <a:spcPct val="80000"/>
              </a:lnSpc>
            </a:pPr>
            <a:r>
              <a:rPr lang="en-US" sz="1800" b="1" dirty="0"/>
              <a:t>If the </a:t>
            </a:r>
            <a:r>
              <a:rPr lang="en-US" sz="1800" b="1" dirty="0" err="1"/>
              <a:t>Fwd</a:t>
            </a:r>
            <a:r>
              <a:rPr lang="en-US" sz="1800" b="1" dirty="0"/>
              <a:t> input is a 1 and the Rev input is a zero, then the m+ output will be </a:t>
            </a:r>
            <a:r>
              <a:rPr lang="en-US" sz="1800" b="1" dirty="0" smtClean="0"/>
              <a:t>12volts </a:t>
            </a:r>
            <a:r>
              <a:rPr lang="en-US" sz="1800" b="1" dirty="0"/>
              <a:t>and the m- output will be 0 volts</a:t>
            </a:r>
            <a:r>
              <a:rPr lang="en-US" sz="1800" b="1" dirty="0" smtClean="0"/>
              <a:t>.</a:t>
            </a:r>
          </a:p>
          <a:p>
            <a:pPr marL="82296" indent="0">
              <a:lnSpc>
                <a:spcPct val="80000"/>
              </a:lnSpc>
              <a:buNone/>
            </a:pPr>
            <a:endParaRPr lang="en-US" sz="1800" b="1" dirty="0"/>
          </a:p>
          <a:p>
            <a:pPr>
              <a:lnSpc>
                <a:spcPct val="80000"/>
              </a:lnSpc>
            </a:pPr>
            <a:r>
              <a:rPr lang="en-US" sz="1800" b="1" dirty="0"/>
              <a:t>The spike can be used to drive small motors, lights</a:t>
            </a:r>
            <a:r>
              <a:rPr lang="en-US" sz="1800" b="1" dirty="0" smtClean="0"/>
              <a:t>, </a:t>
            </a:r>
            <a:r>
              <a:rPr lang="en-US" sz="1800" b="1" dirty="0" smtClean="0"/>
              <a:t>solenoids on pneumatic valves, or </a:t>
            </a:r>
            <a:r>
              <a:rPr lang="en-US" sz="1800" b="1" dirty="0"/>
              <a:t>any other 12 volt electrical load.  </a:t>
            </a:r>
            <a:endParaRPr lang="en-US" sz="1800" b="1" dirty="0" smtClean="0"/>
          </a:p>
          <a:p>
            <a:pPr marL="82296" indent="0">
              <a:lnSpc>
                <a:spcPct val="80000"/>
              </a:lnSpc>
              <a:buNone/>
            </a:pPr>
            <a:endParaRPr lang="en-US" sz="1800" b="1" dirty="0" smtClean="0"/>
          </a:p>
          <a:p>
            <a:pPr>
              <a:lnSpc>
                <a:spcPct val="80000"/>
              </a:lnSpc>
            </a:pPr>
            <a:r>
              <a:rPr lang="en-US" sz="1800" b="1" dirty="0" smtClean="0"/>
              <a:t>The </a:t>
            </a:r>
            <a:r>
              <a:rPr lang="en-US" sz="1800" b="1" dirty="0"/>
              <a:t>concern is the </a:t>
            </a:r>
            <a:r>
              <a:rPr lang="en-US" sz="1800" b="1" dirty="0" smtClean="0"/>
              <a:t>limited current </a:t>
            </a:r>
            <a:r>
              <a:rPr lang="en-US" sz="1800" b="1" dirty="0"/>
              <a:t>draw which is much lower then the speed </a:t>
            </a:r>
            <a:r>
              <a:rPr lang="en-US" sz="1800" b="1" dirty="0" smtClean="0"/>
              <a:t>controllers (only 20-A max.).</a:t>
            </a:r>
            <a:endParaRPr lang="en-US" sz="1800" b="1" dirty="0"/>
          </a:p>
          <a:p>
            <a:endParaRPr lang="en-US" dirty="0"/>
          </a:p>
        </p:txBody>
      </p:sp>
    </p:spTree>
    <p:extLst>
      <p:ext uri="{BB962C8B-B14F-4D97-AF65-F5344CB8AC3E}">
        <p14:creationId xmlns:p14="http://schemas.microsoft.com/office/powerpoint/2010/main" val="10156235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020762" y="274638"/>
            <a:ext cx="7912926" cy="1143000"/>
          </a:xfrm>
        </p:spPr>
        <p:txBody>
          <a:bodyPr>
            <a:normAutofit fontScale="90000"/>
          </a:bodyPr>
          <a:lstStyle/>
          <a:p>
            <a:pPr algn="ctr"/>
            <a:r>
              <a:rPr lang="en-US" dirty="0"/>
              <a:t>Spike Blue </a:t>
            </a:r>
            <a:r>
              <a:rPr lang="en-US" dirty="0" smtClean="0"/>
              <a:t>Controller</a:t>
            </a:r>
            <a:br>
              <a:rPr lang="en-US" dirty="0" smtClean="0"/>
            </a:br>
            <a:r>
              <a:rPr lang="en-US" sz="2700" dirty="0" smtClean="0"/>
              <a:t>[</a:t>
            </a:r>
            <a:r>
              <a:rPr lang="en-US" sz="2800" dirty="0" smtClean="0"/>
              <a:t>Not Recommended Unless Tested for Current Needs]</a:t>
            </a:r>
            <a:endParaRPr lang="en-US" dirty="0"/>
          </a:p>
        </p:txBody>
      </p:sp>
      <p:pic>
        <p:nvPicPr>
          <p:cNvPr id="104453" name="Picture 5" descr="SpikeBlue 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371600" y="2514600"/>
            <a:ext cx="7572375" cy="3924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AutoShape 2" descr="data:image/jpeg;base64,/9j/4AAQSkZJRgABAQAAAQABAAD/2wCEAAkGBhQREBUUERQVFBUVFRQUGBQXFBUUFxcUFhQWFBYWFxYXHCYeFxkjHRUXHzsgJCcpLC0sGB8xNTAqNSYrLCkBCQoKDgwOFQ8PFykcHBwtKSkvKSkqKSksKSwsLCw1KSwsKSo1LCksNTUpNSksLCkpKSwpKSkpKSwpNSkpKSksKf/AABEIAJgAyQMBIgACEQEDEQH/xAAcAAEAAQUBAQAAAAAAAAAAAAAABQECBAYHAwj/xAA9EAABAwIDBQUFBgYBBQAAAAABAAIRAyEEEjEFBkFRYRMicYGRBxQyobEjQpLB0fAzUmKCouHCFkNysvH/xAAXAQEBAQEAAAAAAAAAAAAAAAAAAQID/8QAHhEBAQEBAAICAwAAAAAAAAAAAAERAiExEkEDUWH/2gAMAwEAAhEDEQA/AO4oiICIiAiIgIiICIiAiIgIiICIiAiIgIiICIiAiIgIiICIiAiIgIiICIiAiIgIqErHqbQpt1cPK/0QZKKIxO3P5B5kf7UbiNpVDq4/22+i1ObRsz6ob8RA8SB9VcDK0irXOdoLHkGcz+6Q0cCQTJ5+ErYNh42RkcfDwVvOCYREWAREQEREBERAREQEREBERARF44qmXscASDzBi6C+pWa34iB4mFh1dt0xoS7wH5la6+mZM6q9rFv4iewe1e0cRliBIvJKYzFOyEsMRqIBtzUVhZa4EahZm2Mb2VCpWYAYpuIB0LoMA+cJgj31nP8AicT4n8ljYvadGiPtajGcg5wBPg3U+QWibTq1jULatd5Gogmm0jhDaceio3YzWXflbJGrmsJkAgwJcRBBmL6LQ2LGb80R/CZUq9YFNvq+D8lTY285r1Mj2tpz8MOLp6EkD6LXadDDsu976ndmGjLBtbkYnWYUZjd5MOxwLS2mW6ZXFxMaEx95B0vF02OaWPcYcDPeySBc3EW59NVTZeKsYD2spwGVHODw9gtIeHG1uPCFybfje6pX7LM1vZxnY5oIzNcIdJJN+EWuNAoTGY2o6gAx5IbLgJkZDcwDYEXPryUvQ+j8Pvjh3VKdPtAXVLAtIczMPulwMB3Tqp1fOO7e1G16eQnK6xaZ+B44A8uPgei7XuTvJ73Qh9q1KGVBxkWD/OPWViwbGiIoCIiAiIgIiICIiAiKhdGqCqxhUh5UTtDfrB0dawcdIZ3/AJi3zUPhd+mV3HIwtv8AeInoYH6rUgndsYSHZhodfFYLQsfb28zjSFOgG9oWlznOEhjZgQPvOMGOAgkzYHj29u8WMZOatVjkHZQD/ZFj+qu4Orbe3ppYJmZ8vdbuMLcwB0c4E2bPFQFL2je+UHURSymo8G7xla1rmvy83OdljQC8rjGy9rltYGoS5plrhpIdrxAnqdNbqeotNGpDXWdDmO5zdjvMKbo3R+K7drmtA7Rgc5gmMw4tn5+q0o7bxFUwwMpjS/edb8/JZo20WYlrx3S4g+D+Plx81dvXswMqNxFIfZYi5jRlX7zek6//AFW/wRNbAPqfxKrndOHpKvobIY3W6ta881kUWvdZocfASs7iyb6XtwXa03YU63qUCeDxd9LwIv4qB2Zii13ZusQbTwPFpUu6o6xBIIIIPFrhoQsfefC9o1uLpiMxy1Wj7lcanwdqqjCdUOFrNqU7NcZA5Eat8p8wfFdK3f3iNJ9PGUxIjJVYD8VMwD5i3+K53RqNr0iHWJ48njR3gf1WRultg0appVNDLSDpOkHpw8D0SK+p8Hi21abalMhzXgOaRxBuvZc19ne8HY1fdKjvs6kuoOPAnWnPjPn4hdJUqKoqSqqAiIgIiICIiAvLE08zHN5tcPUEL1RB887y7vgVTTfmAaSWxyPC86RHkjca6jlcySQ5sjUubpBJsBxJ1MDS66H7Sth2FZo6n8/18itAo7t1GMGIFXtKdQlrmkGWOnui5I6cNQt6NnZjvtyeGVjfkXf81E747DD2nkQTxPjH19VibLx0vcHaiPQANH0W2spitRLTqNFofP8AiMOaby06gwtj2ZU94oZT8dKSNTLJlwPUE5uZ73JZO9+wSKhc0R058vPh5dQoXBbKeDLh3byJBJ5WvxjxEjiuYz8d9oyR8TfiIuJ0Hmto3XqtxmGfhahjP8J4tqt+EjxiPRarspnZyCZBsQY49BcKa2NhzTeSNJv0PArXIinU3Mc5lQQ9ji1w6jj4Gx81l4DFZXZSYY6A6wI6SCpvfTA9oxmNYL2p1wOY+Gof3xPJQOzsM2pUayo/IHGM2UOgn4ZBc0QTAmbSs9TfFa56vNlj12nRa0ywgg2IBFj4Sbf7VmzsY1rnMq3o1h2dQcv5ag6tN/2FI1qDgX4dxa4tLu9J74bIaQ8WgQReRPgtZxBIHmscW+r9On5ZPHXPqsbEYV+CxLqdTQGCRo5pu1w8r/Jeu1sPIFRvxNgHq3RrvKw8IUltYe8YRpI+0w9s3F1EmwPVpPoovZm0AG5XnS17y02Lf3wK24ts3b2scTRDCYqU4LHDUOGhnrYT/wCK7fuXvN77h5darT7lRune/mA5H6yF8u4PHChiM1Mksn/Hl4jRdT3e3kOHrMxVO7HQ2u0feaTZ3j15j+q99wduVQV50MQ2oxr2EOa4BwI0IIkFXrIuRUVUBERAREQEREGHtXAitScw8Rbx/dlyahi24R9bD1w40ni0CS08DHy8hyXZVzb2m7C/7zR1P/Ifn6qz9DnVStlqGo2TA00nm5xNmNGpPkJlbZsTaY7r2mQQPQrRC6o55a5kU7jNN7CRInSY4KY2LiMsUybgSAODeAPAE3trAXSCf3y2SHNzjQif1/Vc/qUW95tRwaBe5IBIvBjURJXV8I4V6JpnUCy5VvlsosdmA0kG3D/Wnos9QY1CvS+GnLuZADWj1Mn0U5sjFAHvaRld4HQ+I18lomGxWRwPCRIHEcVtNMljgdRz5tNwfSCsyjbsNigztKdQZmPaWObwII7rh+9CVoWH++yZyOLZ5tnulbbh352jiWCD1ZwPlp6LUNofZYong7XrwI+nmtdI2YY2riKfaZS9+GYJfE/ZAZYc4utFyIbxNwoTb5YYexwJJEtDYgxrrx+qvoYx9Ocji3MADGhGosbdVLbI2BRcxz8VU+zLcrBSmq4PIsXsYC5jRYSY7xA711zvPnXWd343n6Q2z8UBr8LgWuH9LhB+qwHbvvFQwCW8CIgjxOi2jaGwKLMMH0i9r2iXdq9js8gWp5cshvPLeTewnG2RjgRkdqND05LbmjqG7ZHBrepl5/T6qZ2aOwsSXAyHAxcGxFl7uqz8LSeugXk6k46kDwWpB0b2b7xdm/3OqZa6X0Hnkbln18wRyXRyvnPFbUczsGtDszXOIqDVsRB9V2/c/eH33CtqGz29yoP6xxHQ2KzROqoViuBWRcipKqgIiICIiAsDbezxXouZEmJHjy89Fnog+dNtUPd3vDgSG3HMg6KOoYnMWVBMMcRl5E6m2pI49IXTvaVsPI8VmCPvfOT6GD5lQ28GBZXoMxNNoHaDLUA4VRYE+cjwIW9FNi42HBwNvyXpvjsoPb2jRIcLj6j98Vrux8XlOU8Pp/pbrgKorUnUjy7vjwWqONUt2y97gwPeAfusiBMAlz4AWw/9NV2MYHZWNEsEk1HNLSSWnRvGRrYhTdcim4hxDYkG/wAoXjX2zms0OfpwgWEAybrGCzA4fsst5ixniNCCtf3zwAFXuGbBwPQjj1Uw6rVdxawcgJPzXhUwLTd8uPUqogMNXzMAOo+nEfn68l7YbbmIoseykcjKkSXNFwCCILratBWbiNnNzsLAGwYI0EcD4/qvWhu/SF31PwtaPWxKyqAr13VHZqj3VHcySfmbDwUnsbZ1VzhUa2GNuXG49TY+AlTlDD4WldtLO7m8l3/tP0XritqueIJgcGiwQHvXg9yUWPqGGNc88mguPyU9s/cHF1fiaKQ5vN/RslaDY+5NfF02Pp5Qw5u850XzQRAudF07dHd73Kh2ZcHOLi4kCBcARfwWRu9sr3XDU6M5sou6IkkybeaklkVQIiC4FVVoKqoLkREBERAREQRu8GzRXoObEkAkelx5iQuLVcZVw3a0Ae443BAM8nCdDEX6Lva5T7SdhZKnaNFjfyJuPImfNag5/iKpa2R8Wabau5AuOjQbkC5t5T2B2iQJaYMGPRa2zA9nmJeXZhcEcZ11P5LI2ZjJzN/l+hW5RmMwrQST3iTJJv8AVXuevN9VeD6/JZHpUqrHqV1I4PdjFV/gpOA/mf3B87/JT+B9mR1r1f7aYj/J36IjR31ll7P2VXrn7Kk9/UCG/iNl0/A7m4ajdtJpPN/fP+VlNUqUINB2b7M674NWoymOQl7vyHzW2bL9m+GpwXNNU83m34RAWx4crNYorHwuzWUxDGtaBwaA0egWS2kArgqqCqIiAiKqAqyqIivRERRBERAREQFFbw7vsxlLs3ktvIcIkeuqlUQaRh/ZVhmfFmqn+owPwtgLw237NG1Gj3fJScLfD3XDWDl0PVb8iujm+B9lDRevUL/6W91vrqfktn2durRofw6bW9QL/iN1sKpCaI/3ILzdhoUk5q83U0EY6iqCipHsUFFXRi0qSymhXimrg1QWgK6FWEhBRFWEQEREUREQeiIiiCIiAiIgIiICIiAiIgK0hEQUhIVEQVREVAIiICpCIgIiICIiK//Z"/>
          <p:cNvSpPr>
            <a:spLocks noChangeAspect="1" noChangeArrowheads="1"/>
          </p:cNvSpPr>
          <p:nvPr/>
        </p:nvSpPr>
        <p:spPr bwMode="auto">
          <a:xfrm>
            <a:off x="63500" y="-706438"/>
            <a:ext cx="1914525" cy="1447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hQREBUUERQVFBUVFRQUGBQXFBUUFxcUFhQWFBYWFxYXHCYeFxkjHRUXHzsgJCcpLC0sGB8xNTAqNSYrLCkBCQoKDgwOFQ8PFykcHBwtKSkvKSkqKSksKSwsLCw1KSwsKSo1LCksNTUpNSksLCkpKSwpKSkpKSwpNSkpKSksKf/AABEIAJgAyQMBIgACEQEDEQH/xAAcAAEAAQUBAQAAAAAAAAAAAAAABQECBAYHAwj/xAA9EAABAwIDBQUFBgYBBQAAAAABAAIRAyEEEjEFBkFRYRMicYGRBxQyobEjQpLB0fAzUmKCouHCFkNysvH/xAAXAQEBAQEAAAAAAAAAAAAAAAAAAQID/8QAHhEBAQEBAAICAwAAAAAAAAAAAAERAiExEkEDUWH/2gAMAwEAAhEDEQA/AO4oiICIiAiIgIiICIiAiIgIiICIiAiIgIiICIiAiIgIiICIiAiIgIiICIiAiIgIqErHqbQpt1cPK/0QZKKIxO3P5B5kf7UbiNpVDq4/22+i1ObRsz6ob8RA8SB9VcDK0irXOdoLHkGcz+6Q0cCQTJ5+ErYNh42RkcfDwVvOCYREWAREQEREBERAREQEREBERARF44qmXscASDzBi6C+pWa34iB4mFh1dt0xoS7wH5la6+mZM6q9rFv4iewe1e0cRliBIvJKYzFOyEsMRqIBtzUVhZa4EahZm2Mb2VCpWYAYpuIB0LoMA+cJgj31nP8AicT4n8ljYvadGiPtajGcg5wBPg3U+QWibTq1jULatd5Gogmm0jhDaceio3YzWXflbJGrmsJkAgwJcRBBmL6LQ2LGb80R/CZUq9YFNvq+D8lTY285r1Mj2tpz8MOLp6EkD6LXadDDsu976ndmGjLBtbkYnWYUZjd5MOxwLS2mW6ZXFxMaEx95B0vF02OaWPcYcDPeySBc3EW59NVTZeKsYD2spwGVHODw9gtIeHG1uPCFybfje6pX7LM1vZxnY5oIzNcIdJJN+EWuNAoTGY2o6gAx5IbLgJkZDcwDYEXPryUvQ+j8Pvjh3VKdPtAXVLAtIczMPulwMB3Tqp1fOO7e1G16eQnK6xaZ+B44A8uPgei7XuTvJ73Qh9q1KGVBxkWD/OPWViwbGiIoCIiAiIgIiICIiAiKhdGqCqxhUh5UTtDfrB0dawcdIZ3/AJi3zUPhd+mV3HIwtv8AeInoYH6rUgndsYSHZhodfFYLQsfb28zjSFOgG9oWlznOEhjZgQPvOMGOAgkzYHj29u8WMZOatVjkHZQD/ZFj+qu4Orbe3ppYJmZ8vdbuMLcwB0c4E2bPFQFL2je+UHURSymo8G7xla1rmvy83OdljQC8rjGy9rltYGoS5plrhpIdrxAnqdNbqeotNGpDXWdDmO5zdjvMKbo3R+K7drmtA7Rgc5gmMw4tn5+q0o7bxFUwwMpjS/edb8/JZo20WYlrx3S4g+D+Plx81dvXswMqNxFIfZYi5jRlX7zek6//AFW/wRNbAPqfxKrndOHpKvobIY3W6ta881kUWvdZocfASs7iyb6XtwXa03YU63qUCeDxd9LwIv4qB2Zii13ZusQbTwPFpUu6o6xBIIIIPFrhoQsfefC9o1uLpiMxy1Wj7lcanwdqqjCdUOFrNqU7NcZA5Eat8p8wfFdK3f3iNJ9PGUxIjJVYD8VMwD5i3+K53RqNr0iHWJ48njR3gf1WRultg0appVNDLSDpOkHpw8D0SK+p8Hi21abalMhzXgOaRxBuvZc19ne8HY1fdKjvs6kuoOPAnWnPjPn4hdJUqKoqSqqAiIgIiICIiAvLE08zHN5tcPUEL1RB887y7vgVTTfmAaSWxyPC86RHkjca6jlcySQ5sjUubpBJsBxJ1MDS66H7Sth2FZo6n8/18itAo7t1GMGIFXtKdQlrmkGWOnui5I6cNQt6NnZjvtyeGVjfkXf81E747DD2nkQTxPjH19VibLx0vcHaiPQANH0W2spitRLTqNFofP8AiMOaby06gwtj2ZU94oZT8dKSNTLJlwPUE5uZ73JZO9+wSKhc0R058vPh5dQoXBbKeDLh3byJBJ5WvxjxEjiuYz8d9oyR8TfiIuJ0Hmto3XqtxmGfhahjP8J4tqt+EjxiPRarspnZyCZBsQY49BcKa2NhzTeSNJv0PArXIinU3Mc5lQQ9ji1w6jj4Gx81l4DFZXZSYY6A6wI6SCpvfTA9oxmNYL2p1wOY+Gof3xPJQOzsM2pUayo/IHGM2UOgn4ZBc0QTAmbSs9TfFa56vNlj12nRa0ywgg2IBFj4Sbf7VmzsY1rnMq3o1h2dQcv5ag6tN/2FI1qDgX4dxa4tLu9J74bIaQ8WgQReRPgtZxBIHmscW+r9On5ZPHXPqsbEYV+CxLqdTQGCRo5pu1w8r/Jeu1sPIFRvxNgHq3RrvKw8IUltYe8YRpI+0w9s3F1EmwPVpPoovZm0AG5XnS17y02Lf3wK24ts3b2scTRDCYqU4LHDUOGhnrYT/wCK7fuXvN77h5darT7lRune/mA5H6yF8u4PHChiM1Mksn/Hl4jRdT3e3kOHrMxVO7HQ2u0feaTZ3j15j+q99wduVQV50MQ2oxr2EOa4BwI0IIkFXrIuRUVUBERAREQEREGHtXAitScw8Rbx/dlyahi24R9bD1w40ni0CS08DHy8hyXZVzb2m7C/7zR1P/Ifn6qz9DnVStlqGo2TA00nm5xNmNGpPkJlbZsTaY7r2mQQPQrRC6o55a5kU7jNN7CRInSY4KY2LiMsUybgSAODeAPAE3trAXSCf3y2SHNzjQif1/Vc/qUW95tRwaBe5IBIvBjURJXV8I4V6JpnUCy5VvlsosdmA0kG3D/Wnos9QY1CvS+GnLuZADWj1Mn0U5sjFAHvaRld4HQ+I18lomGxWRwPCRIHEcVtNMljgdRz5tNwfSCsyjbsNigztKdQZmPaWObwII7rh+9CVoWH++yZyOLZ5tnulbbh352jiWCD1ZwPlp6LUNofZYong7XrwI+nmtdI2YY2riKfaZS9+GYJfE/ZAZYc4utFyIbxNwoTb5YYexwJJEtDYgxrrx+qvoYx9Ocji3MADGhGosbdVLbI2BRcxz8VU+zLcrBSmq4PIsXsYC5jRYSY7xA711zvPnXWd343n6Q2z8UBr8LgWuH9LhB+qwHbvvFQwCW8CIgjxOi2jaGwKLMMH0i9r2iXdq9js8gWp5cshvPLeTewnG2RjgRkdqND05LbmjqG7ZHBrepl5/T6qZ2aOwsSXAyHAxcGxFl7uqz8LSeugXk6k46kDwWpB0b2b7xdm/3OqZa6X0Hnkbln18wRyXRyvnPFbUczsGtDszXOIqDVsRB9V2/c/eH33CtqGz29yoP6xxHQ2KzROqoViuBWRcipKqgIiICIiAsDbezxXouZEmJHjy89Fnog+dNtUPd3vDgSG3HMg6KOoYnMWVBMMcRl5E6m2pI49IXTvaVsPI8VmCPvfOT6GD5lQ28GBZXoMxNNoHaDLUA4VRYE+cjwIW9FNi42HBwNvyXpvjsoPb2jRIcLj6j98Vrux8XlOU8Pp/pbrgKorUnUjy7vjwWqONUt2y97gwPeAfusiBMAlz4AWw/9NV2MYHZWNEsEk1HNLSSWnRvGRrYhTdcim4hxDYkG/wAoXjX2zms0OfpwgWEAybrGCzA4fsst5ixniNCCtf3zwAFXuGbBwPQjj1Uw6rVdxawcgJPzXhUwLTd8uPUqogMNXzMAOo+nEfn68l7YbbmIoseykcjKkSXNFwCCILratBWbiNnNzsLAGwYI0EcD4/qvWhu/SF31PwtaPWxKyqAr13VHZqj3VHcySfmbDwUnsbZ1VzhUa2GNuXG49TY+AlTlDD4WldtLO7m8l3/tP0XritqueIJgcGiwQHvXg9yUWPqGGNc88mguPyU9s/cHF1fiaKQ5vN/RslaDY+5NfF02Pp5Qw5u850XzQRAudF07dHd73Kh2ZcHOLi4kCBcARfwWRu9sr3XDU6M5sou6IkkybeaklkVQIiC4FVVoKqoLkREBERAREQRu8GzRXoObEkAkelx5iQuLVcZVw3a0Ae443BAM8nCdDEX6Lva5T7SdhZKnaNFjfyJuPImfNag5/iKpa2R8Wabau5AuOjQbkC5t5T2B2iQJaYMGPRa2zA9nmJeXZhcEcZ11P5LI2ZjJzN/l+hW5RmMwrQST3iTJJv8AVXuevN9VeD6/JZHpUqrHqV1I4PdjFV/gpOA/mf3B87/JT+B9mR1r1f7aYj/J36IjR31ll7P2VXrn7Kk9/UCG/iNl0/A7m4ajdtJpPN/fP+VlNUqUINB2b7M674NWoymOQl7vyHzW2bL9m+GpwXNNU83m34RAWx4crNYorHwuzWUxDGtaBwaA0egWS2kArgqqCqIiAiKqAqyqIivRERRBERAREQFFbw7vsxlLs3ktvIcIkeuqlUQaRh/ZVhmfFmqn+owPwtgLw237NG1Gj3fJScLfD3XDWDl0PVb8iujm+B9lDRevUL/6W91vrqfktn2durRofw6bW9QL/iN1sKpCaI/3ILzdhoUk5q83U0EY6iqCipHsUFFXRi0qSymhXimrg1QWgK6FWEhBRFWEQEREUREQeiIiiCIiAiIgIiICIiAiIgK0hEQUhIVEQVREVAIiICpCIgIiICIiK//Z"/>
          <p:cNvSpPr>
            <a:spLocks noChangeAspect="1" noChangeArrowheads="1"/>
          </p:cNvSpPr>
          <p:nvPr/>
        </p:nvSpPr>
        <p:spPr bwMode="auto">
          <a:xfrm>
            <a:off x="215900" y="-554038"/>
            <a:ext cx="1914525" cy="1447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0" name="Picture 6" descr="http://www.intelitek.com/admin/Editor/assets/rec/cortex_controller_iso__op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0762" y="4038600"/>
            <a:ext cx="2400300" cy="180975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3421062" y="42672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2667000" y="4267200"/>
            <a:ext cx="754062"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67318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108075" y="304800"/>
            <a:ext cx="6969125" cy="1216025"/>
          </a:xfrm>
        </p:spPr>
        <p:txBody>
          <a:bodyPr/>
          <a:lstStyle/>
          <a:p>
            <a:r>
              <a:rPr lang="en-US" dirty="0"/>
              <a:t>Spike Truth Table</a:t>
            </a:r>
          </a:p>
        </p:txBody>
      </p:sp>
      <p:sp>
        <p:nvSpPr>
          <p:cNvPr id="102403" name="Rectangle 3"/>
          <p:cNvSpPr>
            <a:spLocks noGrp="1" noChangeArrowheads="1"/>
          </p:cNvSpPr>
          <p:nvPr>
            <p:ph type="body" sz="half" idx="1"/>
          </p:nvPr>
        </p:nvSpPr>
        <p:spPr>
          <a:xfrm>
            <a:off x="914400" y="1752600"/>
            <a:ext cx="8001000" cy="1066800"/>
          </a:xfrm>
        </p:spPr>
        <p:txBody>
          <a:bodyPr/>
          <a:lstStyle/>
          <a:p>
            <a:r>
              <a:rPr lang="en-US" sz="2600" dirty="0"/>
              <a:t>The truth table for the input to output is as follows:</a:t>
            </a:r>
          </a:p>
        </p:txBody>
      </p:sp>
      <p:pic>
        <p:nvPicPr>
          <p:cNvPr id="102405" name="Picture 5" descr="SpikeBlue Truth Table"/>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t="15335"/>
          <a:stretch/>
        </p:blipFill>
        <p:spPr>
          <a:xfrm>
            <a:off x="1143000" y="3429000"/>
            <a:ext cx="8001000" cy="15295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37254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 Terminology</a:t>
            </a:r>
            <a:endParaRPr lang="en-US" dirty="0"/>
          </a:p>
        </p:txBody>
      </p:sp>
      <p:sp>
        <p:nvSpPr>
          <p:cNvPr id="3" name="Content Placeholder 2"/>
          <p:cNvSpPr>
            <a:spLocks noGrp="1"/>
          </p:cNvSpPr>
          <p:nvPr>
            <p:ph idx="1"/>
          </p:nvPr>
        </p:nvSpPr>
        <p:spPr/>
        <p:txBody>
          <a:bodyPr/>
          <a:lstStyle/>
          <a:p>
            <a:r>
              <a:rPr lang="en-US" dirty="0" smtClean="0"/>
              <a:t>Charge</a:t>
            </a:r>
          </a:p>
          <a:p>
            <a:r>
              <a:rPr lang="en-US" dirty="0" smtClean="0"/>
              <a:t>Current</a:t>
            </a:r>
          </a:p>
          <a:p>
            <a:r>
              <a:rPr lang="en-US" dirty="0" smtClean="0"/>
              <a:t>Resistance</a:t>
            </a:r>
          </a:p>
          <a:p>
            <a:r>
              <a:rPr lang="en-US" dirty="0" err="1" smtClean="0"/>
              <a:t>Emf</a:t>
            </a:r>
            <a:r>
              <a:rPr lang="en-US" dirty="0" smtClean="0"/>
              <a:t> (voltage)</a:t>
            </a:r>
          </a:p>
          <a:p>
            <a:r>
              <a:rPr lang="en-US" dirty="0" smtClean="0"/>
              <a:t>Power</a:t>
            </a:r>
          </a:p>
          <a:p>
            <a:r>
              <a:rPr lang="en-US" dirty="0" smtClean="0"/>
              <a:t>Circuit</a:t>
            </a:r>
          </a:p>
          <a:p>
            <a:r>
              <a:rPr lang="en-US" dirty="0" smtClean="0"/>
              <a:t>Short circuit</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5314" y="1600200"/>
            <a:ext cx="4810477"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56575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108075" y="304800"/>
            <a:ext cx="6588125" cy="1216025"/>
          </a:xfrm>
        </p:spPr>
        <p:txBody>
          <a:bodyPr/>
          <a:lstStyle/>
          <a:p>
            <a:r>
              <a:rPr lang="en-US" dirty="0"/>
              <a:t>Spike alternative circuit</a:t>
            </a:r>
          </a:p>
        </p:txBody>
      </p:sp>
      <p:sp>
        <p:nvSpPr>
          <p:cNvPr id="106499" name="Rectangle 3"/>
          <p:cNvSpPr>
            <a:spLocks noGrp="1" noChangeArrowheads="1"/>
          </p:cNvSpPr>
          <p:nvPr>
            <p:ph type="body" sz="half" idx="1"/>
          </p:nvPr>
        </p:nvSpPr>
        <p:spPr>
          <a:xfrm>
            <a:off x="990600" y="1752600"/>
            <a:ext cx="8001000" cy="2057400"/>
          </a:xfrm>
        </p:spPr>
        <p:txBody>
          <a:bodyPr/>
          <a:lstStyle/>
          <a:p>
            <a:r>
              <a:rPr lang="en-US" sz="2600" dirty="0"/>
              <a:t>The spike can also be used to drive two different outputs in a on/off sequence.</a:t>
            </a:r>
          </a:p>
          <a:p>
            <a:r>
              <a:rPr lang="en-US" sz="2600" dirty="0"/>
              <a:t>An example would be two solenoid valves.</a:t>
            </a:r>
          </a:p>
        </p:txBody>
      </p:sp>
      <p:pic>
        <p:nvPicPr>
          <p:cNvPr id="106501" name="Picture 5" descr="SpikeBlu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1295400" y="3124200"/>
            <a:ext cx="6477000" cy="288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578603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2" name="Rectangle 4"/>
          <p:cNvSpPr>
            <a:spLocks noGrp="1" noChangeArrowheads="1"/>
          </p:cNvSpPr>
          <p:nvPr>
            <p:ph type="title"/>
          </p:nvPr>
        </p:nvSpPr>
        <p:spPr/>
        <p:txBody>
          <a:bodyPr/>
          <a:lstStyle/>
          <a:p>
            <a:r>
              <a:rPr lang="en-US" sz="3400"/>
              <a:t>Pneumatic Controls Block Diagram</a:t>
            </a:r>
          </a:p>
        </p:txBody>
      </p:sp>
      <p:pic>
        <p:nvPicPr>
          <p:cNvPr id="20685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752600"/>
            <a:ext cx="5734050" cy="4364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470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Pneumatic Controls</a:t>
            </a:r>
          </a:p>
        </p:txBody>
      </p:sp>
      <p:sp>
        <p:nvSpPr>
          <p:cNvPr id="3" name="Content Placeholder 2"/>
          <p:cNvSpPr>
            <a:spLocks noGrp="1"/>
          </p:cNvSpPr>
          <p:nvPr>
            <p:ph idx="1"/>
          </p:nvPr>
        </p:nvSpPr>
        <p:spPr/>
        <p:txBody>
          <a:bodyPr/>
          <a:lstStyle/>
          <a:p>
            <a:pPr>
              <a:lnSpc>
                <a:spcPct val="80000"/>
              </a:lnSpc>
            </a:pPr>
            <a:r>
              <a:rPr lang="en-US" sz="1800" dirty="0"/>
              <a:t>The air compressor is wired through a relay controlled by the pressure switch.</a:t>
            </a:r>
          </a:p>
          <a:p>
            <a:pPr lvl="1">
              <a:lnSpc>
                <a:spcPct val="80000"/>
              </a:lnSpc>
            </a:pPr>
            <a:r>
              <a:rPr lang="en-US" sz="1600" dirty="0"/>
              <a:t>When the pressure switch drops below the set switch point, the relay is energized turning on the air compressor. </a:t>
            </a:r>
          </a:p>
          <a:p>
            <a:pPr lvl="1">
              <a:lnSpc>
                <a:spcPct val="80000"/>
              </a:lnSpc>
            </a:pPr>
            <a:r>
              <a:rPr lang="en-US" sz="1600" dirty="0"/>
              <a:t>When the pressure exceeds the set switch point, the relay is de-energized turning off the air compressor.</a:t>
            </a:r>
          </a:p>
          <a:p>
            <a:pPr lvl="1">
              <a:lnSpc>
                <a:spcPct val="80000"/>
              </a:lnSpc>
            </a:pPr>
            <a:endParaRPr lang="en-US" sz="1600" dirty="0"/>
          </a:p>
          <a:p>
            <a:pPr>
              <a:lnSpc>
                <a:spcPct val="80000"/>
              </a:lnSpc>
            </a:pPr>
            <a:r>
              <a:rPr lang="en-US" sz="1800" dirty="0"/>
              <a:t>Controlling the pneumatic cylinders is then accomplished through a single or double solenoid valve.</a:t>
            </a:r>
          </a:p>
          <a:p>
            <a:pPr lvl="1">
              <a:lnSpc>
                <a:spcPct val="80000"/>
              </a:lnSpc>
            </a:pPr>
            <a:r>
              <a:rPr lang="en-US" sz="1600" dirty="0"/>
              <a:t>“Single-acting” or single solenoid valve will extend the air cylinder while the solenoid is energized.  When the solenoid is de-energized, the air cylinder will close.</a:t>
            </a:r>
          </a:p>
          <a:p>
            <a:pPr lvl="1">
              <a:lnSpc>
                <a:spcPct val="80000"/>
              </a:lnSpc>
            </a:pPr>
            <a:r>
              <a:rPr lang="en-US" sz="1600" dirty="0"/>
              <a:t>“Double-acting” or double solenoid valve will extend or open a air cylinder when one of the solenoids is activated and will close when the other solenoid is activated.  After either solenoid is deactivated, the air cylinder will remain open or closed.</a:t>
            </a:r>
          </a:p>
          <a:p>
            <a:pPr lvl="1">
              <a:lnSpc>
                <a:spcPct val="80000"/>
              </a:lnSpc>
            </a:pPr>
            <a:endParaRPr lang="en-US" sz="1600" dirty="0"/>
          </a:p>
          <a:p>
            <a:pPr>
              <a:lnSpc>
                <a:spcPct val="80000"/>
              </a:lnSpc>
            </a:pPr>
            <a:r>
              <a:rPr lang="en-US" sz="1800" dirty="0"/>
              <a:t>These solenoid valves are controlled via a spike.</a:t>
            </a:r>
          </a:p>
          <a:p>
            <a:endParaRPr lang="en-US" dirty="0"/>
          </a:p>
        </p:txBody>
      </p:sp>
    </p:spTree>
    <p:extLst>
      <p:ext uri="{BB962C8B-B14F-4D97-AF65-F5344CB8AC3E}">
        <p14:creationId xmlns:p14="http://schemas.microsoft.com/office/powerpoint/2010/main" val="7867831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Necessary Modifications to </a:t>
            </a:r>
            <a:br>
              <a:rPr lang="en-US" b="1" dirty="0" smtClean="0"/>
            </a:br>
            <a:r>
              <a:rPr lang="en-US" b="1" dirty="0" smtClean="0"/>
              <a:t>Hardware     and     Software</a:t>
            </a:r>
            <a:endParaRPr lang="en-US" b="1"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2022764"/>
            <a:ext cx="2438400" cy="3463636"/>
          </a:xfrm>
          <a:prstGeom prst="rect">
            <a:avLst/>
          </a:prstGeom>
          <a:noFill/>
          <a:ln>
            <a:noFill/>
          </a:ln>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022764"/>
            <a:ext cx="4792345" cy="3387436"/>
          </a:xfrm>
          <a:prstGeom prst="rect">
            <a:avLst/>
          </a:prstGeom>
          <a:noFill/>
        </p:spPr>
      </p:pic>
    </p:spTree>
    <p:extLst>
      <p:ext uri="{BB962C8B-B14F-4D97-AF65-F5344CB8AC3E}">
        <p14:creationId xmlns:p14="http://schemas.microsoft.com/office/powerpoint/2010/main" val="943052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Motor Characteristics</a:t>
            </a:r>
            <a:endParaRPr lang="en-US" dirty="0"/>
          </a:p>
        </p:txBody>
      </p:sp>
      <p:pic>
        <p:nvPicPr>
          <p:cNvPr id="13314" name="Picture 2" descr="C:\Users\Mike\Desktop\CIM Torque Curve 001 (3).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8422" t="3861" r="2681" b="4766"/>
          <a:stretch>
            <a:fillRect/>
          </a:stretch>
        </p:blipFill>
        <p:spPr bwMode="auto">
          <a:xfrm>
            <a:off x="1676400" y="1295400"/>
            <a:ext cx="72390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2160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Summary</a:t>
            </a:r>
          </a:p>
        </p:txBody>
      </p:sp>
      <p:sp>
        <p:nvSpPr>
          <p:cNvPr id="3" name="Content Placeholder 2"/>
          <p:cNvSpPr>
            <a:spLocks noGrp="1"/>
          </p:cNvSpPr>
          <p:nvPr>
            <p:ph idx="1"/>
          </p:nvPr>
        </p:nvSpPr>
        <p:spPr>
          <a:xfrm>
            <a:off x="990600" y="1143000"/>
            <a:ext cx="8153400" cy="5410200"/>
          </a:xfrm>
        </p:spPr>
        <p:txBody>
          <a:bodyPr>
            <a:normAutofit/>
          </a:bodyPr>
          <a:lstStyle/>
          <a:p>
            <a:r>
              <a:rPr lang="en-US" dirty="0"/>
              <a:t>There are other websites for resources.</a:t>
            </a:r>
          </a:p>
          <a:p>
            <a:r>
              <a:rPr lang="en-US" dirty="0"/>
              <a:t>The </a:t>
            </a:r>
            <a:r>
              <a:rPr lang="en-US" b="1" dirty="0">
                <a:solidFill>
                  <a:srgbClr val="00B0F0"/>
                </a:solidFill>
                <a:hlinkClick r:id="rId2"/>
              </a:rPr>
              <a:t>www.usfirst.org</a:t>
            </a:r>
            <a:r>
              <a:rPr lang="en-US" dirty="0"/>
              <a:t> has many presentations on the subjects presented here</a:t>
            </a:r>
            <a:r>
              <a:rPr lang="en-US" dirty="0" smtClean="0"/>
              <a:t>.</a:t>
            </a:r>
          </a:p>
          <a:p>
            <a:r>
              <a:rPr lang="en-US" dirty="0" smtClean="0"/>
              <a:t>The </a:t>
            </a:r>
            <a:r>
              <a:rPr lang="en-US" b="1" dirty="0" smtClean="0">
                <a:solidFill>
                  <a:srgbClr val="92D050"/>
                </a:solidFill>
                <a:hlinkClick r:id="rId3"/>
              </a:rPr>
              <a:t>www.vexforum.com/wiki/index</a:t>
            </a:r>
            <a:r>
              <a:rPr lang="en-US" dirty="0" smtClean="0"/>
              <a:t> has all the documentation you need for VEX</a:t>
            </a:r>
          </a:p>
          <a:p>
            <a:r>
              <a:rPr lang="en-US" dirty="0" smtClean="0"/>
              <a:t>The Oakland Schools official OCCRA </a:t>
            </a:r>
          </a:p>
          <a:p>
            <a:pPr marL="82296" indent="0">
              <a:buNone/>
            </a:pPr>
            <a:r>
              <a:rPr lang="en-US" dirty="0" smtClean="0"/>
              <a:t>   site </a:t>
            </a:r>
            <a:r>
              <a:rPr lang="en-US" dirty="0"/>
              <a:t>is:  </a:t>
            </a:r>
            <a:r>
              <a:rPr lang="en-US" b="1" u="sng" dirty="0" smtClean="0">
                <a:solidFill>
                  <a:srgbClr val="92D050"/>
                </a:solidFill>
              </a:rPr>
              <a:t>http://occra.net</a:t>
            </a:r>
          </a:p>
          <a:p>
            <a:r>
              <a:rPr lang="en-US" dirty="0" smtClean="0"/>
              <a:t>You can get interactive Q &amp; A during </a:t>
            </a:r>
            <a:r>
              <a:rPr lang="en-US" dirty="0"/>
              <a:t>the season at: </a:t>
            </a:r>
            <a:r>
              <a:rPr lang="en-US" b="1" dirty="0">
                <a:hlinkClick r:id="rId4"/>
              </a:rPr>
              <a:t>http://</a:t>
            </a:r>
            <a:r>
              <a:rPr lang="en-US" b="1" dirty="0" smtClean="0">
                <a:hlinkClick r:id="rId4"/>
              </a:rPr>
              <a:t>www.chiefdelphi.com</a:t>
            </a:r>
            <a:r>
              <a:rPr lang="en-US" b="1" dirty="0" smtClean="0"/>
              <a:t> </a:t>
            </a:r>
            <a:r>
              <a:rPr lang="en-US" dirty="0" smtClean="0"/>
              <a:t> there is an </a:t>
            </a:r>
            <a:r>
              <a:rPr lang="en-US" dirty="0"/>
              <a:t>O</a:t>
            </a:r>
            <a:r>
              <a:rPr lang="en-US" dirty="0" smtClean="0"/>
              <a:t>CCRA link on the home page</a:t>
            </a:r>
          </a:p>
          <a:p>
            <a:endParaRPr lang="en-US" dirty="0" smtClean="0"/>
          </a:p>
          <a:p>
            <a:endParaRPr lang="en-US" dirty="0"/>
          </a:p>
          <a:p>
            <a:pPr marL="82296" indent="0">
              <a:buNone/>
            </a:pPr>
            <a:endParaRPr lang="en-US" dirty="0"/>
          </a:p>
        </p:txBody>
      </p:sp>
    </p:spTree>
    <p:extLst>
      <p:ext uri="{BB962C8B-B14F-4D97-AF65-F5344CB8AC3E}">
        <p14:creationId xmlns:p14="http://schemas.microsoft.com/office/powerpoint/2010/main" val="20735157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Questions???</a:t>
            </a:r>
            <a:endParaRPr lang="en-US" dirty="0"/>
          </a:p>
        </p:txBody>
      </p:sp>
      <p:pic>
        <p:nvPicPr>
          <p:cNvPr id="1229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1447800"/>
            <a:ext cx="4876800" cy="5077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05765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Battery</a:t>
            </a:r>
            <a:endParaRPr lang="en-US" dirty="0"/>
          </a:p>
        </p:txBody>
      </p:sp>
      <p:pic>
        <p:nvPicPr>
          <p:cNvPr id="1026" name="Picture 2" descr="C:\Users\Mike\Desktop\My Documents\Robotics\Juggernauts &amp; CompetitiveEngineeringFIRST\OCCRA\Curriculum &amp; Training\PicsForHowToGuide\Battery.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639246"/>
            <a:ext cx="3258185" cy="24436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0" y="1676400"/>
            <a:ext cx="2971800" cy="3970318"/>
          </a:xfrm>
          <a:prstGeom prst="rect">
            <a:avLst/>
          </a:prstGeom>
          <a:noFill/>
        </p:spPr>
        <p:txBody>
          <a:bodyPr wrap="square" rtlCol="0">
            <a:spAutoFit/>
          </a:bodyPr>
          <a:lstStyle/>
          <a:p>
            <a:pPr marL="285750" indent="-285750">
              <a:buFont typeface="Arial" pitchFamily="34" charset="0"/>
              <a:buChar char="•"/>
            </a:pPr>
            <a:r>
              <a:rPr lang="en-US" sz="2800" b="1" dirty="0" smtClean="0"/>
              <a:t>Constant Voltage Source</a:t>
            </a:r>
          </a:p>
          <a:p>
            <a:pPr marL="285750" indent="-285750">
              <a:buFont typeface="Arial" pitchFamily="34" charset="0"/>
              <a:buChar char="•"/>
            </a:pPr>
            <a:r>
              <a:rPr lang="en-US" sz="2800" b="1" dirty="0" smtClean="0"/>
              <a:t>Chemical Nature</a:t>
            </a:r>
          </a:p>
          <a:p>
            <a:pPr marL="285750" indent="-285750">
              <a:buFont typeface="Arial" pitchFamily="34" charset="0"/>
              <a:buChar char="•"/>
            </a:pPr>
            <a:r>
              <a:rPr lang="en-US" sz="2800" b="1" dirty="0" smtClean="0"/>
              <a:t>Handling</a:t>
            </a:r>
          </a:p>
          <a:p>
            <a:pPr marL="285750" indent="-285750">
              <a:buFont typeface="Arial" pitchFamily="34" charset="0"/>
              <a:buChar char="•"/>
            </a:pPr>
            <a:r>
              <a:rPr lang="en-US" sz="2800" b="1" dirty="0" smtClean="0"/>
              <a:t>Connectors</a:t>
            </a:r>
          </a:p>
          <a:p>
            <a:pPr marL="285750" indent="-285750">
              <a:buFont typeface="Arial" pitchFamily="34" charset="0"/>
              <a:buChar char="•"/>
            </a:pPr>
            <a:r>
              <a:rPr lang="en-US" sz="2800" b="1" dirty="0" smtClean="0"/>
              <a:t>Charging</a:t>
            </a:r>
          </a:p>
          <a:p>
            <a:pPr marL="285750" indent="-285750">
              <a:buFont typeface="Arial" pitchFamily="34" charset="0"/>
              <a:buChar char="•"/>
            </a:pPr>
            <a:r>
              <a:rPr lang="en-US" sz="2800" b="1" dirty="0" smtClean="0"/>
              <a:t>Maintenance</a:t>
            </a:r>
          </a:p>
          <a:p>
            <a:pPr marL="285750" indent="-285750">
              <a:buFont typeface="Arial" pitchFamily="34" charset="0"/>
              <a:buChar char="•"/>
            </a:pPr>
            <a:r>
              <a:rPr lang="en-US" sz="2800" b="1" dirty="0" smtClean="0"/>
              <a:t>Testing</a:t>
            </a:r>
            <a:endParaRPr lang="en-US" sz="2800" b="1" dirty="0"/>
          </a:p>
        </p:txBody>
      </p:sp>
    </p:spTree>
    <p:extLst>
      <p:ext uri="{BB962C8B-B14F-4D97-AF65-F5344CB8AC3E}">
        <p14:creationId xmlns:p14="http://schemas.microsoft.com/office/powerpoint/2010/main" val="36477562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Overcurrent Protection</a:t>
            </a:r>
            <a:endParaRPr lang="en-US" dirty="0"/>
          </a:p>
        </p:txBody>
      </p:sp>
      <p:sp>
        <p:nvSpPr>
          <p:cNvPr id="3" name="Content Placeholder 2"/>
          <p:cNvSpPr>
            <a:spLocks noGrp="1"/>
          </p:cNvSpPr>
          <p:nvPr>
            <p:ph idx="1"/>
          </p:nvPr>
        </p:nvSpPr>
        <p:spPr/>
        <p:txBody>
          <a:bodyPr/>
          <a:lstStyle/>
          <a:p>
            <a:r>
              <a:rPr lang="en-US" dirty="0" smtClean="0"/>
              <a:t>80-Amp Breaker and </a:t>
            </a:r>
          </a:p>
          <a:p>
            <a:pPr marL="82296" indent="0">
              <a:buNone/>
            </a:pPr>
            <a:r>
              <a:rPr lang="en-US" dirty="0" smtClean="0"/>
              <a:t>   the NEW 120-Amp!!!)</a:t>
            </a:r>
          </a:p>
          <a:p>
            <a:endParaRPr lang="en-US" dirty="0"/>
          </a:p>
          <a:p>
            <a:r>
              <a:rPr lang="en-US" dirty="0" smtClean="0"/>
              <a:t>Slow-blow Circuit Breakers</a:t>
            </a:r>
          </a:p>
          <a:p>
            <a:endParaRPr lang="en-US" dirty="0" smtClean="0"/>
          </a:p>
          <a:p>
            <a:r>
              <a:rPr lang="en-US" dirty="0" smtClean="0"/>
              <a:t>Fuses</a:t>
            </a:r>
            <a:endParaRPr lang="en-US" dirty="0"/>
          </a:p>
        </p:txBody>
      </p:sp>
      <p:pic>
        <p:nvPicPr>
          <p:cNvPr id="2050" name="Picture 2" descr="C:\Users\Mike\Desktop\My Documents\Robotics\Juggernauts &amp; CompetitiveEngineeringFIRST\OCCRA\Curriculum &amp; Training\PicsForHowToGuide\MultiMeterFuseTes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5078123"/>
            <a:ext cx="1951037" cy="14636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ike\Desktop\My Documents\Robotics\Juggernauts &amp; CompetitiveEngineeringFIRST\OCCRA\Curriculum &amp; Training\PicsForHowToGuide\FusesBreake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8399" y="3810000"/>
            <a:ext cx="2584833" cy="12681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Mike\Desktop\My Documents\Robotics\Juggernauts &amp; CompetitiveEngineeringFIRST\OCCRA\Curriculum &amp; Training\PicsForHowToGuide\80ampBreak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4147" y="1259177"/>
            <a:ext cx="2384450" cy="1788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0225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990600"/>
            <a:ext cx="7010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4" descr="data:image/jpeg;base64,/9j/4AAQSkZJRgABAQAAAQABAAD/2wCEAAkGBhQSERQTExQVEBUVFBYYFhYXFBgYGhgYGBQVFBgYGhcXGyYeGBkjGRgUHy8gJScpLCwsFh4xNTAqNSYrLCkBCQoKDgwOFA8PFSwcHBwpKSkpKSkpLSkpKSkpKSkpLCkpLCkpKSkpLCkpKSwpLCwpKSwsNSwpLS0sKSksNSkpKf/AABEIAMIBAwMBIgACEQEDEQH/xAAcAAEAAgMBAQEAAAAAAAAAAAAABQYDBAcCAQj/xAA/EAABAwIDBQUGBAUDBAMAAAABAAIRAyEEEjEFBkFRYQcicYGREzKhsdHwQlKSwSNiouHxFDOCY3LC0hejsv/EABcBAQEBAQAAAAAAAAAAAAAAAAABAgP/xAAgEQEAAwACAQUBAAAAAAAAAAAAAQIRITESAzJBodEi/9oADAMBAAIRAxEAPwDuKIiAiIgIiICIiAiIgIiICIiAiIgIiICIiAiIgIiICIiAiIgIiICIiAiIgIiICIiAiIgIiICIiAiIgIiICIiAiIgIiICIiAiIgIiICIiAiIgIiICIiAiIgIiICIiAvkr6uQ9rm08U3E+yZWcymaTXBgMNMl7XZi2HG7eJI6aosQ6NtXe7CYa1WuxrvyA5nfobJ+Cq+O7Y8M21KlVq9TlYPiS74LiA2rlJa9pYRrxHwW3Rx9JwJzhvIEGSf2CLkOlYntkrn3KNJg/mLn/LKpHdftaD35MWG05PdqMBDR0eCSQP5p8Y1XKXYymG2OYng6IF9bcbR5rDTfmPdj1+qq8P1EyoHAEEEEAggyCDoQeIXtcE3R7Qq2BdkcDVozemTdvVh/Cemh6aroz+1TDETRa+sYmCAyOhm/oCFGcXVfJXMsb2j4l/uBlEdBmPq63wVR2rvm5zyyrVfWdE5S+AJ0ge75Qhjs+N3ow1Kz6zAeQOY+jZK2Nm7Zo4huak8PA14EeLTcL84bU3jqNbNOm2OMSY6wobZ+9+J9q11OqaTps4OIjiRbUHkhj9aouG/wDzJjvZhgbQDgINVwJJ5HKHBoP3Cu3Z1v8A1toPfTq0mt9nTaTUZnyudmykQ4Q20GJOhRF8REQEREBERAREQEREBERAREQEREBERARYMXj6dJuao9tNvNzg0fFV3Hdo2FZ7pfW/7G2/U6B6SgtK5h2w7LcXUa4BLQ11N7h+E5szZ5auv0WXH9qdQz7KkymObyXfKAqZt/tAfWY+nVxRhwILWZY/S2AfAlFhWMfh2PEO14Ea/fRV7EYYsMG/I81LNqNcSARmB8J5ETpKPANnD/PPoevrKhqGaYINjB8lJ0KrKgAEYd4d3cocSegdPPgRPW608Xgy2+refLx+unhotQlYtXW6X8fjYTArFjstQ5Te8WcANRN5+7LIdomk4SHNOv8Aj6LXwmKY+1TMbCAIPtHcBOWQePvLXxGHqBti9zRcggiIJF2mdDxGnGFIv8S3b0+PKvMfcLhs/b7XjvEf9w08xwWPbe77a/fFnwII6aX4qksrEGWnKen3dTmyd5iyztOXDy/L8vDRbcWA16lA5awLm8Hcfv7ulXAUahD5I5lpifERY9Vas1LEM4GfX+6re0t3n0SX0jbl9/fVXTWm6hUdDRpA46m/1Vu3M3qxGz2gMqZ2kkupPPdcTrA1a7qL85VRw+0QbO7jtD9lZmYprrHvRaeNrcdfArSv0juvv3h8aA1p9lV40nm/i06PHhfmArIvykcRUbBY7QiDyPjMtKv+5vbW+mRRxodUbYCpH8QW4iYeLazm8VEx25Fq7N2pSxFMVaL21WO0c0yPDoehutpEEREBERAREQEREBERAREQF8cbL6sOMfFN55NcfgUHCd6trVMTiH1KklskUxwaybAcjGp4knooerWeGEMIkjuk8CpupSDhBvYKKxOGLOo+9VlVQx1aq+Q53fB/HcHpewPI6HhCgqz3ZiHTI4Hh5K/YvBNqC+oFiNR06tnUKu7S2aR3agkaMqAE6cpu4fym44Stado3DY4CA60aOGo5+M8tFNUMcDAf4Bw+X9lW8RhSw3uD7rhcHwK94fFlttWnUH1PmiLVcdRw/sf29QtTE7MBGZltLaCenI9NOXJYMDtGB+dvEG+Uxx5xzUkKmYZmmRy5eWhH2UEHUpEWIhbWH2w9ogkmNDIBHDUgza3gt+tQbUEEQeBGvlzHQ35FROKwZZ1HAjQ/36LFqxPcOlb2rzWce8dTpj3HlzibgXb5OhvwC1AERIjIS0+U7mNrBbQdTMg+StuzdutqCHa6KlQtnA4aq4/w2Of4Ax66DxVZWram7dOsJbDXdND9Pl4Kr4rCPpGHiOTwLHxH7q3bKoVmj+Llb0zS74W+K3K9Fr25XjO35eB+wqKVQxZbrx46g/VbL6DKg0vy+h4eBssm0t3XU5dS77OLSPuPHRRtCqWnuyCNWnUfVUTGwt48Vs+p7Sg90D3hqCAIh7SYLba6jgQu27l9rOHxoayoRh6psAT3Hm3uOOh07pve0r894ypUcMrIylomXAXIvqsOCYKJkva4kRlaJtyzGB89FVfsUFfVwzs57Tq9N/sazX1aOUZGtDn1Gmw7urnNjgbciOPasDj21WB7Jg8HNLXDoWuAIKiY2UREQREQEREBERAREQFpbZfGHrHlSqH+grdUXvO6MHiD/wBJ/wD+YQccleXNleA9eH4xo1cPVRpqYnAxdvp9Fo1KbXCHCQdRz+imqWKa7QytfFYKbix+aiKhtDZRZmyjPTNy03I1va9vzgeIVfxOCiSyXNGs6t8Y4dRZX9wixsVF4/Y89+n3XXsIAMwIbAhp6HunorEim0qxaZFlK4PHXlpyu5aAknQcZ6rBicDJMDK+YLdATyE+67+U+Sj7g8iFRbaVYPt7ruI0/wAfJZDxDhPOf3+uqruFx2gdw0dxH1lTOFxwMNeQOTvKftpRGGvsgkjIRB5mI6zxb19YUjht0gP9yr5ME/1O+iYY5yWttADjxJB5DRSzKkqK2sBu1QZBcKbQQYdUPtCYDZgDuz3umh5Le9rSsJcbXnutBtplEkASNBeDoorPFzYcTp8VnwuHfV/26b6nUNhv63Q34qDcrY0GAGtABmAI+JJcfMrXz6wpGhutVN6j2UhxDe+f1GGj4rewmxsMCBldiSD7zpe0dSLUx6KTMQ1Ws26hAYc5zFMOqH+Rrnx4loICjtobBFd2VtN/tBqGU35geoiG+cDwXSv9Q1rQAQG8ANPINXivtoAAAhxJ4yABzKrLnuE7MsQ+9V4pt5Egn9LCRP8AyVk2b2d4ald01T1MD0Fz5kqwsxbXWDg7wWUFEfcHhGUhlptbTHJrQPWNVIYXGuYZaSD9681oBy9B6C34DbzXwHww8+B+illz1tVSmztuup2PebyJ+R4K6Lci1cHtFlQd035cVtKgiIgIiICFEQVPbvaPh8M99IB9aoww5rQAAeRc79pXPt4u1+pXbUoNbToBwLXWc91+GYwB6LNvtsZwxVUuGVznuc08HNJkePLoqdXpQbgBw6fIqSrTqvcT7xMm8m3j0WGniZ85jhIBifArLWe0WJF+HNa9SlLi8an0jl4KDdpViNCpjCbQDrGxVcZU8lnp1UFir4YO/YqOq0i0wf8AKzYLaPB3qt6pTDhzBQV/G7NbVF7GIDomBMwRIzDx04EKsbSwBDstQQ4aOF7dSPeH9QV2rYcs6jn9Vr4ik17C14DhB1JEGPeFxBH31aOff6dwOk9ZsfPRb2Doke85uXi2Z+VlbMJ2f1qkEAsYbhz2NYT8C4/pCtuweyOm673GoQdAWtv0LyT6Qro5ewuzZqZdMASBa2ne0V22VsjEVWNPsiTF3mGNJjWXRPi0FXyjsOhh7MpNa4GJiXW/mcSVmLienxU01B7E3aFLM6qKdR5dLTlLsgiIDn9YNmjjqph9UAwXAHkSP3WV1ui8Ppg6gHxAKIwY2rlpkwHDSDoZMLVOBLg02eMrYY9z8rTHADUdD6rZfgGcGjwkgeYGqF9hGkWAt6cfks2iJ7dvSvevtl8w1Es1eI/K1oa30FyfNesgDy6ZceZ0HIDUL419uUG4FpH18/mhHAeoPyAt8lI4jhLf1O2/Ht1Q346HxnkJv6r42rH0tpBvGtreqz4XZ76hhjS69oFgCLgnSCbqawe6D4GdzWAcPeP0lXJZ2IQkrNhsK+pZjXO8Bb10Vpw+xsPTvlNUji64/wDVR+09/wDC0e6KgeR+CiPaEdJEMb5laxjDC7sPN6jhTHIXP0UlR2ZQp3j2kal146/lC59tTtOqvtSptpD81Q+0d+kQxv8AUqvtXbT6zoq1qlc65Xe4BfRghnL8PFVcdYftrD169OnTrMdUY7M1rDm0EuBc0ZRabTKti4x2eEf6xriQGsp1HEnQAACeggrsrKgIBFwRII0IOhB5KkvSIiIIiICIiDR2tseniKfs6jZHAixaebTwK5LvVuk+g6HiWn3KgFj0PJ3T0ldoWvjcCyqxzKjQ9rhcH7seqD80Y/Z14cII0P3wWnRoFuv9rLp29+5rsOZu+kT3Xxdp/K7r10PjZUTF4QsMG4PHgf7qKjX05XltSJngJJ4QtnJCxVaYIuJgzHBxGmbmBrCgy0nqQwuOLdbhQdBxb7xmSTPiZ8ltisgsrXhw5qZ3E3fZWxbnOGZlBrH5TcGo8uDJHENDHOjnl5Kl4TFlp/ZdM7MKoLMS/wDNWYP00GH5vKotWO2SHSRqqvtTd2nUc01qYeW+6ZcCPAtIKvDXLHicEHhRlTqeNpNcKTqGK0gVWhjqc8JvmgcSb2X19M21H3zUjjNnFh0kKOo1MSC4VMS+vTdpTdSpjLeRDm3EfFBjkDx9SgPSFt4fZ76h7rS7wH76KWw26Tjd7gzoLn6BBXl7obMqVDDGFwJmwMDnfSPNXDD7IoU/w+0d173w0C0dqb84ahLTVZmH4Kf8R46QyzfOExqNjpq4Pc11jUc2n4XP0HxUph9j4en+H2pHF1x6e6FRNqdp9R0ijSDOT6pzH9DDlH6iqltneKrVE4mu5zfyEw3ypMAB8wVcg77dX2n2gYWhLRUDiLZKQ9oR0kdxvmQqptLtOqvkUaTaY/NVPtHeORsMHq5cr2pvW2n3aTQ4iQZMBsdB9Vr4Ha9SsWSY/iNFrA6uNhwQdCd/qsYf4tR9RmpzODWRxim2Gn0WDbGCpUmVoLiaLCZBhuawyxx19VKh7WUnQ/K4sAbUNmsgDi7lBsAq/vLtFlei6k05nOvNNpa0uBmSTqJ4CyNK5s/EOdBcS4ucByItwjTUKKwjCyoWglwNSzv+RaDPNT+CwDmlg5OzHpA/smG2I1jgc2eDm0gSHTrxVRb93W5aWOqX7mEqAR/OQ31Wbs73jxNLEUqIM0ajw003Gcs/iZ+UjWND8s+6OyqlfD4ylTjO9tJozGAJeXOJN+AlW7dbs5bhqja1SoatRt2hohjSQRN7uNzy8EFzC+oiMiIiAiIgIiIMdeg17S1wDmkQQRII5ELmW+G5PsZqUwX0TqNTT8eJb14cea6ivjmzrdB+bMbgCw8xzUQ7CPzk57Hhy6cl2bfDcbIHVaDc1O5fTH4eZaOLenDhbTmmO2flu24+SmKiTTHFarszXc5MvPAWgNA5AAXW1iy4AFom9/DwWCjXzajzUGenUXSOzfEZcM4867z6Mpt/8VzJ1MjT0+ium5OPy0QP+pUP9f8AYIjq+HxQK3GPVWwWOniprDYqVVSZoh9ivLNl0WXIzHrf0C9YZ1iqR2mbVextKkxxaKmcvgwSG5QBP5ZJtxhMTFm2rvlhsP3XVWNI/A3vv/QySPOFT9q9qTjahS/5Vj8qTDHq7yVDEDS3gvdOg52gJ+Xqqrc2nvDiMRarWe5v5AcjP0MgHzlR7W8BYcgvdSlEXBnkZXlqKpu3d4avtH02uyNa6O7YnxOq19mEkOkky5g/rkrV2jTPtXkjUyPPRSezsKcrcrSSXAutGkxr5KIhMTeo86y4/Mqf3fw8OpTxc53kG2W7ht0jUcXOEcSBw9NdDxUzhdmMpxluY1PDohjKaQcSXuc8xYkz4eAWRjI0AA8v3X0P8B14/FTey9y8ViILaZa0/jqdwfHvEeAKqoVobxl3Qaev3oslPM8hlNlz+FgLnG/SSukbJ7KKTYNeo6qfys7jfX3j8FcdnbHo0G5aNNlIfyiCfE6nzRNVrs63eq4am91ZuR1RwIaTLgAI73I62+WiuKIiCIiAiIgIiICIiAiIgKjb3bjZs1bDtvq+kOPMsHPm3jwvY3lEH51x2zYu0eIUV/ox+Gx+H9l3Le3csVpq0QG1fxN0FT6P68ePMcp2hswgmxa4EhzTYgjW3AqYqAGsEX6rcwtV1MhzfNvA/Q9ULFkNIFt481EWDYO9LKhLfd7xa3k6BJhXLBY6VyRuFh7XtPue7yFriBzkq27C21mMHuuGrf3HMdUHV9lvzMJXO+1CpOJpDlRJ/VVcP/FX3d100iev7LnXaO+cb4UaY9TUd+60qqgrHtDEVMoyAOJIEHQC9zz5eazQvhUVr43EZGFwGY/hbMSeX7rRwNPEvdnqENYJlrRHCL8TcjUqZw4GYTAiTfT/AD9FsMpmoclNrqrjZrWtNvBrb6ZdeXFUQmD2JTaZeSTFzHgPvwUgGtAAaI1vzHC3grdsrsyxNWDUy4dv83ed+lp+ZCumyezjCUYLmnEOHGp7vkwW9ZQcq2ZsatiDFGm+rzgd0eLj3R5lXPZPZVUdBxFQUx+Wn3nebjYehXSaVENAa0BoGgAgDwAXtE1DbI3Sw2Gg06QzD8bu871dp5QplERBERAREQEREBERAREQEREBERAREQFXN6d0W4ludsMrAWdwd/K79jqPCysaIOCbU2O5j3Nc3JUae80/d+h0KiMZswVWhpzCDwHHTTiu87xbtU8Uy/dqNHdfFx0PNvT0XL9o7r4ptQ0/Y1HdWtc5p6hwtHipiqvg9mikCJJn9ug01WSm6K1OLHO2/QkAjzCu+zOzPEPg1C2gOpzu/S23qVaNn9meEZBeH13AggucQAQZkNbA9ZTBI7ssIwzZ4k/suZ7+vnHVejaY/wDraf3XYaOGytyjQaKoYrs4FfE1a1asYe+Q1gg5YDQC508ANAqOWQp/ZO42LrwRT9k0/iqdweTfePour7K3Zw2G/wBqk1rvznvO/U66k4Q1SNldldFkGu91c/lHcb8DmPqFbsBs2lRblpU20hya0D1jXzW0iIIiICIiAiIgIiICIiAiIgIiICIiAiIgIiICIiAiIgIiICIiAiIgIiICIiAiIgIiICIiAiIgIiICIiAiIgIiICIiAiIgIiICIiAiIgIiICIiAiIgIiICIiAiIgIiICIiAiIgIiICIiD/2Q=="/>
          <p:cNvSpPr>
            <a:spLocks noChangeAspect="1" noChangeArrowheads="1"/>
          </p:cNvSpPr>
          <p:nvPr/>
        </p:nvSpPr>
        <p:spPr bwMode="auto">
          <a:xfrm>
            <a:off x="63500" y="-8969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hQSERQTExQVEBUVFBYYFhYXFBgYGhgYGBQVFBgYGhcXGyYeGBkjGRgUHy8gJScpLCwsFh4xNTAqNSYrLCkBCQoKDgwOFA8PFSwcHBwpKSkpKSkpLSkpKSkpKSkpLCkpLCkpKSkpLCkpKSwpLCwpKSwsNSwpLS0sKSksNSkpKf/AABEIAMIBAwMBIgACEQEDEQH/xAAcAAEAAgMBAQEAAAAAAAAAAAAABQYDBAcCAQj/xAA/EAABAwIDBQUGBAUDBAMAAAABAAIRAyEEEjEFBkFRYQcicYGREzKhsdHwQlKSwSNiouHxFDOCY3LC0hejsv/EABcBAQEBAQAAAAAAAAAAAAAAAAABAgP/xAAgEQEAAwACAQUBAAAAAAAAAAAAAQIRITESAzJBodEi/9oADAMBAAIRAxEAPwDuKIiAiIgIiICIiAiIgIiICIiAiIgIiICIiAiIgIiICIiAiIgIiICIiAiIgIiICIiAiIgIiICIiAiIgIiICIiAiIgIiICIiAiIgIiICIiAiIgIiICIiAiIgIiICIiAvkr6uQ9rm08U3E+yZWcymaTXBgMNMl7XZi2HG7eJI6aosQ6NtXe7CYa1WuxrvyA5nfobJ+Cq+O7Y8M21KlVq9TlYPiS74LiA2rlJa9pYRrxHwW3Rx9JwJzhvIEGSf2CLkOlYntkrn3KNJg/mLn/LKpHdftaD35MWG05PdqMBDR0eCSQP5p8Y1XKXYymG2OYng6IF9bcbR5rDTfmPdj1+qq8P1EyoHAEEEEAggyCDoQeIXtcE3R7Qq2BdkcDVozemTdvVh/Cemh6aroz+1TDETRa+sYmCAyOhm/oCFGcXVfJXMsb2j4l/uBlEdBmPq63wVR2rvm5zyyrVfWdE5S+AJ0ge75Qhjs+N3ow1Kz6zAeQOY+jZK2Nm7Zo4huak8PA14EeLTcL84bU3jqNbNOm2OMSY6wobZ+9+J9q11OqaTps4OIjiRbUHkhj9aouG/wDzJjvZhgbQDgINVwJJ5HKHBoP3Cu3Z1v8A1toPfTq0mt9nTaTUZnyudmykQ4Q20GJOhRF8REQEREBERAREQEREBERAREQEREBERARYMXj6dJuao9tNvNzg0fFV3Hdo2FZ7pfW/7G2/U6B6SgtK5h2w7LcXUa4BLQ11N7h+E5szZ5auv0WXH9qdQz7KkymObyXfKAqZt/tAfWY+nVxRhwILWZY/S2AfAlFhWMfh2PEO14Ea/fRV7EYYsMG/I81LNqNcSARmB8J5ETpKPANnD/PPoevrKhqGaYINjB8lJ0KrKgAEYd4d3cocSegdPPgRPW608Xgy2+refLx+unhotQlYtXW6X8fjYTArFjstQ5Te8WcANRN5+7LIdomk4SHNOv8Aj6LXwmKY+1TMbCAIPtHcBOWQePvLXxGHqBti9zRcggiIJF2mdDxGnGFIv8S3b0+PKvMfcLhs/b7XjvEf9w08xwWPbe77a/fFnwII6aX4qksrEGWnKen3dTmyd5iyztOXDy/L8vDRbcWA16lA5awLm8Hcfv7ulXAUahD5I5lpifERY9Vas1LEM4GfX+6re0t3n0SX0jbl9/fVXTWm6hUdDRpA46m/1Vu3M3qxGz2gMqZ2kkupPPdcTrA1a7qL85VRw+0QbO7jtD9lZmYprrHvRaeNrcdfArSv0juvv3h8aA1p9lV40nm/i06PHhfmArIvykcRUbBY7QiDyPjMtKv+5vbW+mRRxodUbYCpH8QW4iYeLazm8VEx25Fq7N2pSxFMVaL21WO0c0yPDoehutpEEREBERAREQEREBERAREQF8cbL6sOMfFN55NcfgUHCd6trVMTiH1KklskUxwaybAcjGp4knooerWeGEMIkjuk8CpupSDhBvYKKxOGLOo+9VlVQx1aq+Q53fB/HcHpewPI6HhCgqz3ZiHTI4Hh5K/YvBNqC+oFiNR06tnUKu7S2aR3agkaMqAE6cpu4fym44Stado3DY4CA60aOGo5+M8tFNUMcDAf4Bw+X9lW8RhSw3uD7rhcHwK94fFlttWnUH1PmiLVcdRw/sf29QtTE7MBGZltLaCenI9NOXJYMDtGB+dvEG+Uxx5xzUkKmYZmmRy5eWhH2UEHUpEWIhbWH2w9ogkmNDIBHDUgza3gt+tQbUEEQeBGvlzHQ35FROKwZZ1HAjQ/36LFqxPcOlb2rzWce8dTpj3HlzibgXb5OhvwC1AERIjIS0+U7mNrBbQdTMg+StuzdutqCHa6KlQtnA4aq4/w2Of4Ax66DxVZWram7dOsJbDXdND9Pl4Kr4rCPpGHiOTwLHxH7q3bKoVmj+Llb0zS74W+K3K9Fr25XjO35eB+wqKVQxZbrx46g/VbL6DKg0vy+h4eBssm0t3XU5dS77OLSPuPHRRtCqWnuyCNWnUfVUTGwt48Vs+p7Sg90D3hqCAIh7SYLba6jgQu27l9rOHxoayoRh6psAT3Hm3uOOh07pve0r894ypUcMrIylomXAXIvqsOCYKJkva4kRlaJtyzGB89FVfsUFfVwzs57Tq9N/sazX1aOUZGtDn1Gmw7urnNjgbciOPasDj21WB7Jg8HNLXDoWuAIKiY2UREQREQEREBERAREQFpbZfGHrHlSqH+grdUXvO6MHiD/wBJ/wD+YQccleXNleA9eH4xo1cPVRpqYnAxdvp9Fo1KbXCHCQdRz+imqWKa7QytfFYKbix+aiKhtDZRZmyjPTNy03I1va9vzgeIVfxOCiSyXNGs6t8Y4dRZX9wixsVF4/Y89+n3XXsIAMwIbAhp6HunorEim0qxaZFlK4PHXlpyu5aAknQcZ6rBicDJMDK+YLdATyE+67+U+Sj7g8iFRbaVYPt7ruI0/wAfJZDxDhPOf3+uqruFx2gdw0dxH1lTOFxwMNeQOTvKftpRGGvsgkjIRB5mI6zxb19YUjht0gP9yr5ME/1O+iYY5yWttADjxJB5DRSzKkqK2sBu1QZBcKbQQYdUPtCYDZgDuz3umh5Le9rSsJcbXnutBtplEkASNBeDoorPFzYcTp8VnwuHfV/26b6nUNhv63Q34qDcrY0GAGtABmAI+JJcfMrXz6wpGhutVN6j2UhxDe+f1GGj4rewmxsMCBldiSD7zpe0dSLUx6KTMQ1Ws26hAYc5zFMOqH+Rrnx4loICjtobBFd2VtN/tBqGU35geoiG+cDwXSv9Q1rQAQG8ANPINXivtoAAAhxJ4yABzKrLnuE7MsQ+9V4pt5Egn9LCRP8AyVk2b2d4ald01T1MD0Fz5kqwsxbXWDg7wWUFEfcHhGUhlptbTHJrQPWNVIYXGuYZaSD9681oBy9B6C34DbzXwHww8+B+illz1tVSmztuup2PebyJ+R4K6Lci1cHtFlQd035cVtKgiIgIiICFEQVPbvaPh8M99IB9aoww5rQAAeRc79pXPt4u1+pXbUoNbToBwLXWc91+GYwB6LNvtsZwxVUuGVznuc08HNJkePLoqdXpQbgBw6fIqSrTqvcT7xMm8m3j0WGniZ85jhIBifArLWe0WJF+HNa9SlLi8an0jl4KDdpViNCpjCbQDrGxVcZU8lnp1UFir4YO/YqOq0i0wf8AKzYLaPB3qt6pTDhzBQV/G7NbVF7GIDomBMwRIzDx04EKsbSwBDstQQ4aOF7dSPeH9QV2rYcs6jn9Vr4ik17C14DhB1JEGPeFxBH31aOff6dwOk9ZsfPRb2Doke85uXi2Z+VlbMJ2f1qkEAsYbhz2NYT8C4/pCtuweyOm673GoQdAWtv0LyT6Qro5ewuzZqZdMASBa2ne0V22VsjEVWNPsiTF3mGNJjWXRPi0FXyjsOhh7MpNa4GJiXW/mcSVmLienxU01B7E3aFLM6qKdR5dLTlLsgiIDn9YNmjjqph9UAwXAHkSP3WV1ui8Ppg6gHxAKIwY2rlpkwHDSDoZMLVOBLg02eMrYY9z8rTHADUdD6rZfgGcGjwkgeYGqF9hGkWAt6cfks2iJ7dvSvevtl8w1Es1eI/K1oa30FyfNesgDy6ZceZ0HIDUL419uUG4FpH18/mhHAeoPyAt8lI4jhLf1O2/Ht1Q346HxnkJv6r42rH0tpBvGtreqz4XZ76hhjS69oFgCLgnSCbqawe6D4GdzWAcPeP0lXJZ2IQkrNhsK+pZjXO8Bb10Vpw+xsPTvlNUji64/wDVR+09/wDC0e6KgeR+CiPaEdJEMb5laxjDC7sPN6jhTHIXP0UlR2ZQp3j2kal146/lC59tTtOqvtSptpD81Q+0d+kQxv8AUqvtXbT6zoq1qlc65Xe4BfRghnL8PFVcdYftrD169OnTrMdUY7M1rDm0EuBc0ZRabTKti4x2eEf6xriQGsp1HEnQAACeggrsrKgIBFwRII0IOhB5KkvSIiIIiICIiDR2tseniKfs6jZHAixaebTwK5LvVuk+g6HiWn3KgFj0PJ3T0ldoWvjcCyqxzKjQ9rhcH7seqD80Y/Z14cII0P3wWnRoFuv9rLp29+5rsOZu+kT3Xxdp/K7r10PjZUTF4QsMG4PHgf7qKjX05XltSJngJJ4QtnJCxVaYIuJgzHBxGmbmBrCgy0nqQwuOLdbhQdBxb7xmSTPiZ8ltisgsrXhw5qZ3E3fZWxbnOGZlBrH5TcGo8uDJHENDHOjnl5Kl4TFlp/ZdM7MKoLMS/wDNWYP00GH5vKotWO2SHSRqqvtTd2nUc01qYeW+6ZcCPAtIKvDXLHicEHhRlTqeNpNcKTqGK0gVWhjqc8JvmgcSb2X19M21H3zUjjNnFh0kKOo1MSC4VMS+vTdpTdSpjLeRDm3EfFBjkDx9SgPSFt4fZ76h7rS7wH76KWw26Tjd7gzoLn6BBXl7obMqVDDGFwJmwMDnfSPNXDD7IoU/w+0d173w0C0dqb84ahLTVZmH4Kf8R46QyzfOExqNjpq4Pc11jUc2n4XP0HxUph9j4en+H2pHF1x6e6FRNqdp9R0ijSDOT6pzH9DDlH6iqltneKrVE4mu5zfyEw3ypMAB8wVcg77dX2n2gYWhLRUDiLZKQ9oR0kdxvmQqptLtOqvkUaTaY/NVPtHeORsMHq5cr2pvW2n3aTQ4iQZMBsdB9Vr4Ha9SsWSY/iNFrA6uNhwQdCd/qsYf4tR9RmpzODWRxim2Gn0WDbGCpUmVoLiaLCZBhuawyxx19VKh7WUnQ/K4sAbUNmsgDi7lBsAq/vLtFlei6k05nOvNNpa0uBmSTqJ4CyNK5s/EOdBcS4ucByItwjTUKKwjCyoWglwNSzv+RaDPNT+CwDmlg5OzHpA/smG2I1jgc2eDm0gSHTrxVRb93W5aWOqX7mEqAR/OQ31Wbs73jxNLEUqIM0ajw003Gcs/iZ+UjWND8s+6OyqlfD4ylTjO9tJozGAJeXOJN+AlW7dbs5bhqja1SoatRt2hohjSQRN7uNzy8EFzC+oiMiIiAiIgIiIMdeg17S1wDmkQQRII5ELmW+G5PsZqUwX0TqNTT8eJb14cea6ivjmzrdB+bMbgCw8xzUQ7CPzk57Hhy6cl2bfDcbIHVaDc1O5fTH4eZaOLenDhbTmmO2flu24+SmKiTTHFarszXc5MvPAWgNA5AAXW1iy4AFom9/DwWCjXzajzUGenUXSOzfEZcM4867z6Mpt/8VzJ1MjT0+ium5OPy0QP+pUP9f8AYIjq+HxQK3GPVWwWOniprDYqVVSZoh9ivLNl0WXIzHrf0C9YZ1iqR2mbVextKkxxaKmcvgwSG5QBP5ZJtxhMTFm2rvlhsP3XVWNI/A3vv/QySPOFT9q9qTjahS/5Vj8qTDHq7yVDEDS3gvdOg52gJ+Xqqrc2nvDiMRarWe5v5AcjP0MgHzlR7W8BYcgvdSlEXBnkZXlqKpu3d4avtH02uyNa6O7YnxOq19mEkOkky5g/rkrV2jTPtXkjUyPPRSezsKcrcrSSXAutGkxr5KIhMTeo86y4/Mqf3fw8OpTxc53kG2W7ht0jUcXOEcSBw9NdDxUzhdmMpxluY1PDohjKaQcSXuc8xYkz4eAWRjI0AA8v3X0P8B14/FTey9y8ViILaZa0/jqdwfHvEeAKqoVobxl3Qaev3oslPM8hlNlz+FgLnG/SSukbJ7KKTYNeo6qfys7jfX3j8FcdnbHo0G5aNNlIfyiCfE6nzRNVrs63eq4am91ZuR1RwIaTLgAI73I62+WiuKIiCIiAiIgIiICIiAiIgKjb3bjZs1bDtvq+kOPMsHPm3jwvY3lEH51x2zYu0eIUV/ox+Gx+H9l3Le3csVpq0QG1fxN0FT6P68ePMcp2hswgmxa4EhzTYgjW3AqYqAGsEX6rcwtV1MhzfNvA/Q9ULFkNIFt481EWDYO9LKhLfd7xa3k6BJhXLBY6VyRuFh7XtPue7yFriBzkq27C21mMHuuGrf3HMdUHV9lvzMJXO+1CpOJpDlRJ/VVcP/FX3d100iev7LnXaO+cb4UaY9TUd+60qqgrHtDEVMoyAOJIEHQC9zz5eazQvhUVr43EZGFwGY/hbMSeX7rRwNPEvdnqENYJlrRHCL8TcjUqZw4GYTAiTfT/AD9FsMpmoclNrqrjZrWtNvBrb6ZdeXFUQmD2JTaZeSTFzHgPvwUgGtAAaI1vzHC3grdsrsyxNWDUy4dv83ed+lp+ZCumyezjCUYLmnEOHGp7vkwW9ZQcq2ZsatiDFGm+rzgd0eLj3R5lXPZPZVUdBxFQUx+Wn3nebjYehXSaVENAa0BoGgAgDwAXtE1DbI3Sw2Gg06QzD8bu871dp5QplERBERAREQEREBERAREQEREBERAREQFXN6d0W4ludsMrAWdwd/K79jqPCysaIOCbU2O5j3Nc3JUae80/d+h0KiMZswVWhpzCDwHHTTiu87xbtU8Uy/dqNHdfFx0PNvT0XL9o7r4ptQ0/Y1HdWtc5p6hwtHipiqvg9mikCJJn9ug01WSm6K1OLHO2/QkAjzCu+zOzPEPg1C2gOpzu/S23qVaNn9meEZBeH13AggucQAQZkNbA9ZTBI7ssIwzZ4k/suZ7+vnHVejaY/wDraf3XYaOGytyjQaKoYrs4FfE1a1asYe+Q1gg5YDQC508ANAqOWQp/ZO42LrwRT9k0/iqdweTfePour7K3Zw2G/wBqk1rvznvO/U66k4Q1SNldldFkGu91c/lHcb8DmPqFbsBs2lRblpU20hya0D1jXzW0iIIiICIiAiIgIiICIiAiIgIiICIiAiIgIiICIiAiIgIiICIiAiIgIiICIiAiIgIiICIiAiIgIiICIiAiIgIiICIiAiIgIiICIiAiIgIiICIiAiIgIiICIiAiIgIiICIiAiIgIiICIiD/2Q=="/>
          <p:cNvSpPr>
            <a:spLocks noChangeAspect="1" noChangeArrowheads="1"/>
          </p:cNvSpPr>
          <p:nvPr/>
        </p:nvSpPr>
        <p:spPr bwMode="auto">
          <a:xfrm>
            <a:off x="215900" y="-7445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descr="http://robomatter.com/images/ifi/vex-corte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2819400"/>
            <a:ext cx="17526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9" name="il_fi" descr="http://www.vexforum.com/wiki/images/c/c3/Cortex-JoystickWiki.jpg"/>
          <p:cNvPicPr/>
          <p:nvPr/>
        </p:nvPicPr>
        <p:blipFill rotWithShape="1">
          <a:blip r:embed="rId4" cstate="print">
            <a:extLst>
              <a:ext uri="{28A0092B-C50C-407E-A947-70E740481C1C}">
                <a14:useLocalDpi xmlns:a14="http://schemas.microsoft.com/office/drawing/2010/main" val="0"/>
              </a:ext>
            </a:extLst>
          </a:blip>
          <a:srcRect l="48718" t="41600"/>
          <a:stretch/>
        </p:blipFill>
        <p:spPr bwMode="auto">
          <a:xfrm>
            <a:off x="6629400" y="3390899"/>
            <a:ext cx="2286000" cy="2327823"/>
          </a:xfrm>
          <a:prstGeom prst="rect">
            <a:avLst/>
          </a:prstGeom>
          <a:noFill/>
          <a:ln>
            <a:noFill/>
          </a:ln>
          <a:extLst>
            <a:ext uri="{53640926-AAD7-44D8-BBD7-CCE9431645EC}">
              <a14:shadowObscured xmlns:a14="http://schemas.microsoft.com/office/drawing/2010/main"/>
            </a:ext>
          </a:extLst>
        </p:spPr>
      </p:pic>
      <p:pic>
        <p:nvPicPr>
          <p:cNvPr id="3082" name="Picture 10" descr="http://www.robotshop.com/Images/small/en/vex-vexnet-wireless-joystick-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95456" y="4038600"/>
            <a:ext cx="1524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5"/>
          <p:cNvSpPr/>
          <p:nvPr/>
        </p:nvSpPr>
        <p:spPr>
          <a:xfrm flipH="1">
            <a:off x="7342909" y="3657600"/>
            <a:ext cx="45719" cy="45719"/>
          </a:xfrm>
          <a:custGeom>
            <a:avLst/>
            <a:gdLst>
              <a:gd name="connsiteX0" fmla="*/ 1755529 w 1755529"/>
              <a:gd name="connsiteY0" fmla="*/ 41564 h 581891"/>
              <a:gd name="connsiteX1" fmla="*/ 702584 w 1755529"/>
              <a:gd name="connsiteY1" fmla="*/ 581891 h 581891"/>
              <a:gd name="connsiteX2" fmla="*/ 51420 w 1755529"/>
              <a:gd name="connsiteY2" fmla="*/ 41564 h 581891"/>
              <a:gd name="connsiteX3" fmla="*/ 37565 w 1755529"/>
              <a:gd name="connsiteY3" fmla="*/ 41564 h 581891"/>
              <a:gd name="connsiteX4" fmla="*/ 9856 w 1755529"/>
              <a:gd name="connsiteY4" fmla="*/ 13855 h 581891"/>
              <a:gd name="connsiteX5" fmla="*/ 9856 w 1755529"/>
              <a:gd name="connsiteY5" fmla="*/ 0 h 58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529" h="581891">
                <a:moveTo>
                  <a:pt x="1755529" y="41564"/>
                </a:moveTo>
                <a:cubicBezTo>
                  <a:pt x="1371065" y="311727"/>
                  <a:pt x="986602" y="581891"/>
                  <a:pt x="702584" y="581891"/>
                </a:cubicBezTo>
                <a:cubicBezTo>
                  <a:pt x="418566" y="581891"/>
                  <a:pt x="162256" y="131619"/>
                  <a:pt x="51420" y="41564"/>
                </a:cubicBezTo>
                <a:cubicBezTo>
                  <a:pt x="-59417" y="-48491"/>
                  <a:pt x="44492" y="46182"/>
                  <a:pt x="37565" y="41564"/>
                </a:cubicBezTo>
                <a:cubicBezTo>
                  <a:pt x="30638" y="36946"/>
                  <a:pt x="14474" y="20782"/>
                  <a:pt x="9856" y="13855"/>
                </a:cubicBezTo>
                <a:cubicBezTo>
                  <a:pt x="5238" y="6928"/>
                  <a:pt x="9856" y="0"/>
                  <a:pt x="9856"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c 6"/>
          <p:cNvSpPr/>
          <p:nvPr/>
        </p:nvSpPr>
        <p:spPr>
          <a:xfrm>
            <a:off x="7365768" y="3657600"/>
            <a:ext cx="45719"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5982086" y="2222995"/>
            <a:ext cx="1818023" cy="2165086"/>
          </a:xfrm>
          <a:custGeom>
            <a:avLst/>
            <a:gdLst>
              <a:gd name="connsiteX0" fmla="*/ 1818023 w 1818023"/>
              <a:gd name="connsiteY0" fmla="*/ 1448460 h 2165086"/>
              <a:gd name="connsiteX1" fmla="*/ 848205 w 1818023"/>
              <a:gd name="connsiteY1" fmla="*/ 7587 h 2165086"/>
              <a:gd name="connsiteX2" fmla="*/ 58496 w 1818023"/>
              <a:gd name="connsiteY2" fmla="*/ 2002641 h 2165086"/>
              <a:gd name="connsiteX3" fmla="*/ 58496 w 1818023"/>
              <a:gd name="connsiteY3" fmla="*/ 2044205 h 2165086"/>
              <a:gd name="connsiteX4" fmla="*/ 58496 w 1818023"/>
              <a:gd name="connsiteY4" fmla="*/ 2044205 h 2165086"/>
              <a:gd name="connsiteX5" fmla="*/ 30787 w 1818023"/>
              <a:gd name="connsiteY5" fmla="*/ 2071914 h 2165086"/>
              <a:gd name="connsiteX6" fmla="*/ 44641 w 1818023"/>
              <a:gd name="connsiteY6" fmla="*/ 2085769 h 2165086"/>
              <a:gd name="connsiteX7" fmla="*/ 58496 w 1818023"/>
              <a:gd name="connsiteY7" fmla="*/ 2071914 h 216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8023" h="2165086">
                <a:moveTo>
                  <a:pt x="1818023" y="1448460"/>
                </a:moveTo>
                <a:cubicBezTo>
                  <a:pt x="1479741" y="681841"/>
                  <a:pt x="1141460" y="-84777"/>
                  <a:pt x="848205" y="7587"/>
                </a:cubicBezTo>
                <a:cubicBezTo>
                  <a:pt x="554950" y="99951"/>
                  <a:pt x="190114" y="1663205"/>
                  <a:pt x="58496" y="2002641"/>
                </a:cubicBezTo>
                <a:cubicBezTo>
                  <a:pt x="-73122" y="2342077"/>
                  <a:pt x="58496" y="2044205"/>
                  <a:pt x="58496" y="2044205"/>
                </a:cubicBezTo>
                <a:lnTo>
                  <a:pt x="58496" y="2044205"/>
                </a:lnTo>
                <a:cubicBezTo>
                  <a:pt x="53878" y="2048823"/>
                  <a:pt x="33096" y="2064987"/>
                  <a:pt x="30787" y="2071914"/>
                </a:cubicBezTo>
                <a:cubicBezTo>
                  <a:pt x="28478" y="2078841"/>
                  <a:pt x="40023" y="2085769"/>
                  <a:pt x="44641" y="2085769"/>
                </a:cubicBezTo>
                <a:cubicBezTo>
                  <a:pt x="49259" y="2085769"/>
                  <a:pt x="35405" y="2081151"/>
                  <a:pt x="58496" y="207191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248400" y="5410200"/>
            <a:ext cx="2286000" cy="307777"/>
          </a:xfrm>
          <a:prstGeom prst="rect">
            <a:avLst/>
          </a:prstGeom>
          <a:noFill/>
        </p:spPr>
        <p:txBody>
          <a:bodyPr wrap="square" rtlCol="0">
            <a:spAutoFit/>
          </a:bodyPr>
          <a:lstStyle/>
          <a:p>
            <a:r>
              <a:rPr lang="en-US" sz="1400" dirty="0" smtClean="0">
                <a:latin typeface="Freestyle Script" pitchFamily="66" charset="0"/>
              </a:rPr>
              <a:t>Master </a:t>
            </a:r>
            <a:r>
              <a:rPr lang="en-US" sz="1400" dirty="0" err="1" smtClean="0">
                <a:latin typeface="Freestyle Script" pitchFamily="66" charset="0"/>
              </a:rPr>
              <a:t>VEXnet</a:t>
            </a:r>
            <a:r>
              <a:rPr lang="en-US" sz="1400" dirty="0" smtClean="0">
                <a:latin typeface="Freestyle Script" pitchFamily="66" charset="0"/>
              </a:rPr>
              <a:t> </a:t>
            </a:r>
            <a:r>
              <a:rPr lang="en-US" sz="1400" dirty="0" smtClean="0">
                <a:latin typeface="Lucida Calligraphy" pitchFamily="66" charset="0"/>
              </a:rPr>
              <a:t>Joystick</a:t>
            </a:r>
            <a:endParaRPr lang="en-US" sz="1400" dirty="0">
              <a:latin typeface="Lucida Calligraphy" pitchFamily="66" charset="0"/>
            </a:endParaRPr>
          </a:p>
        </p:txBody>
      </p:sp>
    </p:spTree>
    <p:extLst>
      <p:ext uri="{BB962C8B-B14F-4D97-AF65-F5344CB8AC3E}">
        <p14:creationId xmlns:p14="http://schemas.microsoft.com/office/powerpoint/2010/main" val="1954529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Radio vs. Tether communication</a:t>
            </a:r>
            <a:endParaRPr lang="en-US" dirty="0"/>
          </a:p>
        </p:txBody>
      </p:sp>
      <p:sp>
        <p:nvSpPr>
          <p:cNvPr id="3" name="Content Placeholder 2"/>
          <p:cNvSpPr>
            <a:spLocks noGrp="1"/>
          </p:cNvSpPr>
          <p:nvPr>
            <p:ph idx="1"/>
          </p:nvPr>
        </p:nvSpPr>
        <p:spPr/>
        <p:txBody>
          <a:bodyPr>
            <a:normAutofit/>
          </a:bodyPr>
          <a:lstStyle/>
          <a:p>
            <a:r>
              <a:rPr lang="en-US" dirty="0"/>
              <a:t>If the controllers ‘see’ a tether cable connection, then they will communicate via the tether port.</a:t>
            </a:r>
          </a:p>
          <a:p>
            <a:r>
              <a:rPr lang="en-US" dirty="0"/>
              <a:t>If no tether connection exists, then they will attempt to use the radio signal.</a:t>
            </a:r>
          </a:p>
          <a:p>
            <a:r>
              <a:rPr lang="en-US" dirty="0"/>
              <a:t>Note:  </a:t>
            </a:r>
            <a:r>
              <a:rPr lang="en-US" dirty="0" smtClean="0"/>
              <a:t>With </a:t>
            </a:r>
            <a:r>
              <a:rPr lang="en-US" dirty="0" err="1" smtClean="0"/>
              <a:t>VEXnet</a:t>
            </a:r>
            <a:r>
              <a:rPr lang="en-US" dirty="0" smtClean="0"/>
              <a:t> system, it is OK to connect via </a:t>
            </a:r>
            <a:r>
              <a:rPr lang="en-US" dirty="0"/>
              <a:t>radio at the </a:t>
            </a:r>
            <a:r>
              <a:rPr lang="en-US" dirty="0" smtClean="0"/>
              <a:t>competition.</a:t>
            </a:r>
            <a:endParaRPr lang="en-US" dirty="0"/>
          </a:p>
          <a:p>
            <a:endParaRPr lang="en-US" dirty="0"/>
          </a:p>
        </p:txBody>
      </p:sp>
    </p:spTree>
    <p:extLst>
      <p:ext uri="{BB962C8B-B14F-4D97-AF65-F5344CB8AC3E}">
        <p14:creationId xmlns:p14="http://schemas.microsoft.com/office/powerpoint/2010/main" val="2290237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15962"/>
          </a:xfrm>
        </p:spPr>
        <p:txBody>
          <a:bodyPr>
            <a:normAutofit fontScale="90000"/>
          </a:bodyPr>
          <a:lstStyle/>
          <a:p>
            <a:r>
              <a:rPr lang="en-US" dirty="0"/>
              <a:t>Controls</a:t>
            </a:r>
          </a:p>
        </p:txBody>
      </p:sp>
      <p:sp>
        <p:nvSpPr>
          <p:cNvPr id="3" name="Content Placeholder 2"/>
          <p:cNvSpPr>
            <a:spLocks noGrp="1"/>
          </p:cNvSpPr>
          <p:nvPr>
            <p:ph idx="1"/>
          </p:nvPr>
        </p:nvSpPr>
        <p:spPr>
          <a:xfrm>
            <a:off x="1435608" y="1066800"/>
            <a:ext cx="7498080" cy="5562600"/>
          </a:xfrm>
        </p:spPr>
        <p:txBody>
          <a:bodyPr>
            <a:normAutofit fontScale="77500" lnSpcReduction="20000"/>
          </a:bodyPr>
          <a:lstStyle/>
          <a:p>
            <a:pPr>
              <a:lnSpc>
                <a:spcPct val="90000"/>
              </a:lnSpc>
            </a:pPr>
            <a:r>
              <a:rPr lang="en-US" dirty="0" smtClean="0"/>
              <a:t>The </a:t>
            </a:r>
            <a:r>
              <a:rPr lang="en-US" dirty="0" err="1" smtClean="0"/>
              <a:t>VEXnet</a:t>
            </a:r>
            <a:r>
              <a:rPr lang="en-US" dirty="0" smtClean="0"/>
              <a:t> Joystick data from the </a:t>
            </a:r>
            <a:r>
              <a:rPr lang="en-US" dirty="0"/>
              <a:t>Operator </a:t>
            </a:r>
            <a:r>
              <a:rPr lang="en-US" dirty="0" smtClean="0"/>
              <a:t>is </a:t>
            </a:r>
            <a:r>
              <a:rPr lang="en-US" dirty="0"/>
              <a:t>transmitted </a:t>
            </a:r>
            <a:r>
              <a:rPr lang="en-US" dirty="0" smtClean="0"/>
              <a:t>via the </a:t>
            </a:r>
            <a:r>
              <a:rPr lang="en-US" dirty="0" err="1" smtClean="0"/>
              <a:t>VEXnet</a:t>
            </a:r>
            <a:r>
              <a:rPr lang="en-US" dirty="0" smtClean="0"/>
              <a:t> USB Adapter Key to </a:t>
            </a:r>
            <a:r>
              <a:rPr lang="en-US" dirty="0"/>
              <a:t>the </a:t>
            </a:r>
            <a:r>
              <a:rPr lang="en-US" dirty="0" smtClean="0"/>
              <a:t>CORTEX (Robot Controller). </a:t>
            </a:r>
          </a:p>
          <a:p>
            <a:pPr>
              <a:lnSpc>
                <a:spcPct val="90000"/>
              </a:lnSpc>
              <a:buNone/>
            </a:pPr>
            <a:r>
              <a:rPr lang="en-US" dirty="0" smtClean="0"/>
              <a:t> </a:t>
            </a:r>
          </a:p>
          <a:p>
            <a:pPr>
              <a:lnSpc>
                <a:spcPct val="90000"/>
              </a:lnSpc>
            </a:pPr>
            <a:r>
              <a:rPr lang="en-US" dirty="0" smtClean="0"/>
              <a:t>A program in the CORTEX maps each input to an output</a:t>
            </a:r>
          </a:p>
          <a:p>
            <a:pPr>
              <a:lnSpc>
                <a:spcPct val="90000"/>
              </a:lnSpc>
              <a:buNone/>
            </a:pPr>
            <a:endParaRPr lang="en-US" dirty="0" smtClean="0"/>
          </a:p>
          <a:p>
            <a:pPr>
              <a:lnSpc>
                <a:spcPct val="90000"/>
              </a:lnSpc>
            </a:pPr>
            <a:r>
              <a:rPr lang="en-US" dirty="0" smtClean="0"/>
              <a:t>The CORTEX may drive </a:t>
            </a:r>
            <a:r>
              <a:rPr lang="en-US" dirty="0"/>
              <a:t>a </a:t>
            </a:r>
            <a:r>
              <a:rPr lang="en-US" dirty="0" err="1"/>
              <a:t>pwm</a:t>
            </a:r>
            <a:r>
              <a:rPr lang="en-US" dirty="0"/>
              <a:t> output </a:t>
            </a:r>
            <a:r>
              <a:rPr lang="en-US" dirty="0" smtClean="0"/>
              <a:t>to control a </a:t>
            </a:r>
            <a:r>
              <a:rPr lang="en-US" dirty="0"/>
              <a:t>Victor </a:t>
            </a:r>
            <a:r>
              <a:rPr lang="en-US" dirty="0" smtClean="0"/>
              <a:t>speed controller, which may be </a:t>
            </a:r>
            <a:r>
              <a:rPr lang="en-US" dirty="0"/>
              <a:t>wired to a </a:t>
            </a:r>
            <a:r>
              <a:rPr lang="en-US" dirty="0" smtClean="0"/>
              <a:t>motor.</a:t>
            </a:r>
          </a:p>
          <a:p>
            <a:pPr>
              <a:lnSpc>
                <a:spcPct val="90000"/>
              </a:lnSpc>
              <a:buNone/>
            </a:pPr>
            <a:endParaRPr lang="en-US" dirty="0"/>
          </a:p>
          <a:p>
            <a:pPr>
              <a:lnSpc>
                <a:spcPct val="90000"/>
              </a:lnSpc>
            </a:pPr>
            <a:r>
              <a:rPr lang="en-US" dirty="0" smtClean="0"/>
              <a:t>The CORTEX may also drive a relay output to control a Spike relay, which may control a small motor or a solenoid</a:t>
            </a:r>
          </a:p>
          <a:p>
            <a:pPr>
              <a:lnSpc>
                <a:spcPct val="90000"/>
              </a:lnSpc>
              <a:buNone/>
            </a:pPr>
            <a:endParaRPr lang="en-US" dirty="0" smtClean="0"/>
          </a:p>
          <a:p>
            <a:pPr>
              <a:lnSpc>
                <a:spcPct val="90000"/>
              </a:lnSpc>
            </a:pPr>
            <a:r>
              <a:rPr lang="en-US" dirty="0" smtClean="0"/>
              <a:t>By </a:t>
            </a:r>
            <a:r>
              <a:rPr lang="en-US" dirty="0"/>
              <a:t>pressing the joystick, we hope to control the speed and direction of </a:t>
            </a:r>
            <a:r>
              <a:rPr lang="en-US" dirty="0" smtClean="0"/>
              <a:t>motors or pneumatic cylinders</a:t>
            </a:r>
            <a:endParaRPr lang="en-US" dirty="0"/>
          </a:p>
          <a:p>
            <a:endParaRPr lang="en-US" dirty="0"/>
          </a:p>
        </p:txBody>
      </p:sp>
    </p:spTree>
    <p:extLst>
      <p:ext uri="{BB962C8B-B14F-4D97-AF65-F5344CB8AC3E}">
        <p14:creationId xmlns:p14="http://schemas.microsoft.com/office/powerpoint/2010/main" val="6330468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VEXnet</a:t>
            </a:r>
            <a:r>
              <a:rPr lang="en-US" dirty="0" smtClean="0"/>
              <a:t> Joystick</a:t>
            </a:r>
            <a:endParaRPr lang="en-US" dirty="0"/>
          </a:p>
        </p:txBody>
      </p:sp>
      <p:pic>
        <p:nvPicPr>
          <p:cNvPr id="3076" name="Picture 4" descr="Image:VEXnet Joystick.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371600"/>
            <a:ext cx="4738511" cy="351834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t0.gstatic.com/images?q=tbn:ANd9GcR_tzN5ooIT3HuqXERQ-PA1nVYacz7LQfeW8eX4SteIWjZv_0t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4038600"/>
            <a:ext cx="3076575" cy="23044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86400" y="1219200"/>
            <a:ext cx="3429000" cy="2031325"/>
          </a:xfrm>
          <a:prstGeom prst="rect">
            <a:avLst/>
          </a:prstGeom>
          <a:noFill/>
        </p:spPr>
        <p:txBody>
          <a:bodyPr wrap="square" rtlCol="0">
            <a:spAutoFit/>
          </a:bodyPr>
          <a:lstStyle/>
          <a:p>
            <a:pPr marL="285750" indent="-285750">
              <a:buFont typeface="Arial" pitchFamily="34" charset="0"/>
              <a:buChar char="•"/>
            </a:pPr>
            <a:r>
              <a:rPr lang="en-US" b="1" dirty="0" smtClean="0"/>
              <a:t>It requires </a:t>
            </a:r>
            <a:r>
              <a:rPr lang="en-US" b="1" dirty="0"/>
              <a:t>s</a:t>
            </a:r>
            <a:r>
              <a:rPr lang="en-US" b="1" dirty="0" smtClean="0"/>
              <a:t>ix AAA batteries</a:t>
            </a:r>
          </a:p>
          <a:p>
            <a:pPr marL="285750" indent="-285750">
              <a:buFont typeface="Arial" pitchFamily="34" charset="0"/>
              <a:buChar char="•"/>
            </a:pPr>
            <a:r>
              <a:rPr lang="en-US" b="1" dirty="0" smtClean="0"/>
              <a:t>If two joysticks are used, one must be the master and the other is slaved to it</a:t>
            </a:r>
          </a:p>
          <a:p>
            <a:pPr marL="285750" indent="-285750">
              <a:buFont typeface="Arial" pitchFamily="34" charset="0"/>
              <a:buChar char="•"/>
            </a:pPr>
            <a:r>
              <a:rPr lang="en-US" b="1" dirty="0" smtClean="0"/>
              <a:t>Only the master gets the USB transmitter key</a:t>
            </a:r>
            <a:endParaRPr lang="en-US" b="1" dirty="0"/>
          </a:p>
        </p:txBody>
      </p:sp>
    </p:spTree>
    <p:extLst>
      <p:ext uri="{BB962C8B-B14F-4D97-AF65-F5344CB8AC3E}">
        <p14:creationId xmlns:p14="http://schemas.microsoft.com/office/powerpoint/2010/main" val="23086089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418</TotalTime>
  <Words>2147</Words>
  <Application>Microsoft Office PowerPoint</Application>
  <PresentationFormat>On-screen Show (4:3)</PresentationFormat>
  <Paragraphs>214</Paragraphs>
  <Slides>36</Slides>
  <Notes>7</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Solstice</vt:lpstr>
      <vt:lpstr>Electrical and Controls Workshop – The Basics</vt:lpstr>
      <vt:lpstr>The Agenda</vt:lpstr>
      <vt:lpstr>Electrical Terminology</vt:lpstr>
      <vt:lpstr>The Battery</vt:lpstr>
      <vt:lpstr>Overcurrent Protection</vt:lpstr>
      <vt:lpstr>PowerPoint Presentation</vt:lpstr>
      <vt:lpstr>Radio vs. Tether communication</vt:lpstr>
      <vt:lpstr>Controls</vt:lpstr>
      <vt:lpstr>VEXnet Joystick</vt:lpstr>
      <vt:lpstr>VEXnet Joystick</vt:lpstr>
      <vt:lpstr>Joystick - continued</vt:lpstr>
      <vt:lpstr>Calibrating the Joystick</vt:lpstr>
      <vt:lpstr>Use the Online Resources!</vt:lpstr>
      <vt:lpstr>Using 2 Joysticks</vt:lpstr>
      <vt:lpstr>Using the default code</vt:lpstr>
      <vt:lpstr>D E F A U L T  C O D E</vt:lpstr>
      <vt:lpstr>Wireless downloading of code</vt:lpstr>
      <vt:lpstr>Tethered downloading of code</vt:lpstr>
      <vt:lpstr>The VEXnet USB 2.0 Adapter Key  [DON’T USE THE OLD BLACK VEXNET 1.0 KEYS ANYMORE!] </vt:lpstr>
      <vt:lpstr>PowerPoint Presentation</vt:lpstr>
      <vt:lpstr>Speed Controllers</vt:lpstr>
      <vt:lpstr>Victor Speed Controller</vt:lpstr>
      <vt:lpstr>Still legal: Victor 883 or 884 speed controller</vt:lpstr>
      <vt:lpstr>PowerPoint Presentation</vt:lpstr>
      <vt:lpstr>PowerPoint Presentation</vt:lpstr>
      <vt:lpstr>Joystick Switches</vt:lpstr>
      <vt:lpstr>Spike Controller</vt:lpstr>
      <vt:lpstr>Spike Blue Controller [Not Recommended Unless Tested for Current Needs]</vt:lpstr>
      <vt:lpstr>Spike Truth Table</vt:lpstr>
      <vt:lpstr>Spike alternative circuit</vt:lpstr>
      <vt:lpstr>Pneumatic Controls Block Diagram</vt:lpstr>
      <vt:lpstr>Pneumatic Controls</vt:lpstr>
      <vt:lpstr>Necessary Modifications to  Hardware     and     Software</vt:lpstr>
      <vt:lpstr>Motor Characteristics</vt:lpstr>
      <vt:lpstr>Summary</vt:lpstr>
      <vt:lpstr>Any Questions???</vt:lpstr>
    </vt:vector>
  </TitlesOfParts>
  <Company>Oakland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McIntyre, Mike</dc:creator>
  <cp:lastModifiedBy>Mike</cp:lastModifiedBy>
  <cp:revision>77</cp:revision>
  <dcterms:created xsi:type="dcterms:W3CDTF">2012-05-22T14:40:20Z</dcterms:created>
  <dcterms:modified xsi:type="dcterms:W3CDTF">2015-09-26T01:44:32Z</dcterms:modified>
</cp:coreProperties>
</file>